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m" ContentType="video/webm"/>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6" r:id="rId21"/>
    <p:sldId id="277" r:id="rId22"/>
    <p:sldId id="278" r:id="rId23"/>
    <p:sldId id="279" r:id="rId24"/>
    <p:sldId id="280" r:id="rId25"/>
    <p:sldId id="281" r:id="rId26"/>
    <p:sldId id="304" r:id="rId27"/>
    <p:sldId id="282" r:id="rId28"/>
    <p:sldId id="283" r:id="rId29"/>
    <p:sldId id="284" r:id="rId30"/>
    <p:sldId id="285" r:id="rId31"/>
    <p:sldId id="286" r:id="rId32"/>
    <p:sldId id="287" r:id="rId33"/>
    <p:sldId id="295" r:id="rId34"/>
    <p:sldId id="297" r:id="rId35"/>
    <p:sldId id="298" r:id="rId36"/>
    <p:sldId id="299" r:id="rId37"/>
    <p:sldId id="300" r:id="rId38"/>
    <p:sldId id="301" r:id="rId39"/>
    <p:sldId id="302" r:id="rId40"/>
    <p:sldId id="288" r:id="rId41"/>
    <p:sldId id="289" r:id="rId42"/>
    <p:sldId id="290" r:id="rId43"/>
    <p:sldId id="291" r:id="rId44"/>
    <p:sldId id="292" r:id="rId45"/>
    <p:sldId id="293" r:id="rId46"/>
    <p:sldId id="294" r:id="rId4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1CACCBCC-AF56-4656-8D65-87A59927ACDF}">
          <p14:sldIdLst>
            <p14:sldId id="256"/>
            <p14:sldId id="257"/>
            <p14:sldId id="258"/>
            <p14:sldId id="259"/>
            <p14:sldId id="260"/>
            <p14:sldId id="261"/>
            <p14:sldId id="262"/>
            <p14:sldId id="263"/>
            <p14:sldId id="264"/>
          </p14:sldIdLst>
        </p14:section>
        <p14:section name="Section sans titre" id="{42360E78-5936-42E9-9010-9691D29257AB}">
          <p14:sldIdLst>
            <p14:sldId id="265"/>
            <p14:sldId id="266"/>
            <p14:sldId id="267"/>
            <p14:sldId id="268"/>
            <p14:sldId id="269"/>
            <p14:sldId id="270"/>
            <p14:sldId id="271"/>
            <p14:sldId id="272"/>
            <p14:sldId id="273"/>
            <p14:sldId id="275"/>
            <p14:sldId id="276"/>
            <p14:sldId id="277"/>
            <p14:sldId id="278"/>
            <p14:sldId id="279"/>
            <p14:sldId id="280"/>
            <p14:sldId id="281"/>
            <p14:sldId id="304"/>
            <p14:sldId id="282"/>
            <p14:sldId id="283"/>
            <p14:sldId id="284"/>
            <p14:sldId id="285"/>
            <p14:sldId id="286"/>
            <p14:sldId id="287"/>
            <p14:sldId id="295"/>
            <p14:sldId id="297"/>
            <p14:sldId id="298"/>
            <p14:sldId id="299"/>
            <p14:sldId id="300"/>
            <p14:sldId id="301"/>
            <p14:sldId id="302"/>
            <p14:sldId id="288"/>
            <p14:sldId id="289"/>
            <p14:sldId id="290"/>
            <p14:sldId id="291"/>
            <p14:sldId id="292"/>
            <p14:sldId id="293"/>
            <p14:sldId id="29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 Gonnord" initials="MG" lastIdx="1" clrIdx="0">
    <p:extLst>
      <p:ext uri="{19B8F6BF-5375-455C-9EA6-DF929625EA0E}">
        <p15:presenceInfo xmlns:p15="http://schemas.microsoft.com/office/powerpoint/2012/main" userId="ec497e72b0e9fea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4C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96" y="12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29T15:48:03.868" idx="1">
    <p:pos x="10" y="10"/>
    <p:text/>
    <p:extLst>
      <p:ext uri="{C676402C-5697-4E1C-873F-D02D1690AC5C}">
        <p15:threadingInfo xmlns:p15="http://schemas.microsoft.com/office/powerpoint/2012/main" timeZoneBias="-12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AB49E7-B12D-42AA-8866-6974AE30AFA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0006489-4293-48BD-AE5B-446BADF288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523C7FF-81E1-443A-A565-3628A3366E19}"/>
              </a:ext>
            </a:extLst>
          </p:cNvPr>
          <p:cNvSpPr>
            <a:spLocks noGrp="1"/>
          </p:cNvSpPr>
          <p:nvPr>
            <p:ph type="dt" sz="half" idx="10"/>
          </p:nvPr>
        </p:nvSpPr>
        <p:spPr/>
        <p:txBody>
          <a:bodyPr/>
          <a:lstStyle/>
          <a:p>
            <a:fld id="{202C9797-6110-49BA-8052-0A60E8A03679}" type="datetimeFigureOut">
              <a:rPr lang="fr-FR" smtClean="0"/>
              <a:t>11/10/2021</a:t>
            </a:fld>
            <a:endParaRPr lang="fr-FR"/>
          </a:p>
        </p:txBody>
      </p:sp>
      <p:sp>
        <p:nvSpPr>
          <p:cNvPr id="5" name="Espace réservé du pied de page 4">
            <a:extLst>
              <a:ext uri="{FF2B5EF4-FFF2-40B4-BE49-F238E27FC236}">
                <a16:creationId xmlns:a16="http://schemas.microsoft.com/office/drawing/2014/main" id="{A06C31F2-C1C7-404D-8A9D-CB54E6FCE57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3012DD2-310B-45FA-8840-2CC80CF92B6F}"/>
              </a:ext>
            </a:extLst>
          </p:cNvPr>
          <p:cNvSpPr>
            <a:spLocks noGrp="1"/>
          </p:cNvSpPr>
          <p:nvPr>
            <p:ph type="sldNum" sz="quarter" idx="12"/>
          </p:nvPr>
        </p:nvSpPr>
        <p:spPr/>
        <p:txBody>
          <a:bodyPr/>
          <a:lstStyle/>
          <a:p>
            <a:fld id="{03D537F4-ED06-4579-91F9-BEC32FA590ED}" type="slidenum">
              <a:rPr lang="fr-FR" smtClean="0"/>
              <a:t>‹N°›</a:t>
            </a:fld>
            <a:endParaRPr lang="fr-FR"/>
          </a:p>
        </p:txBody>
      </p:sp>
    </p:spTree>
    <p:extLst>
      <p:ext uri="{BB962C8B-B14F-4D97-AF65-F5344CB8AC3E}">
        <p14:creationId xmlns:p14="http://schemas.microsoft.com/office/powerpoint/2010/main" val="1602318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C00EB5-8440-495D-916A-836F005D96FE}"/>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9A9D518-F1A8-4361-B916-42D1BC6D131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AC4E5E6-2E25-43D7-B973-3EA9F909692C}"/>
              </a:ext>
            </a:extLst>
          </p:cNvPr>
          <p:cNvSpPr>
            <a:spLocks noGrp="1"/>
          </p:cNvSpPr>
          <p:nvPr>
            <p:ph type="dt" sz="half" idx="10"/>
          </p:nvPr>
        </p:nvSpPr>
        <p:spPr/>
        <p:txBody>
          <a:bodyPr/>
          <a:lstStyle/>
          <a:p>
            <a:fld id="{202C9797-6110-49BA-8052-0A60E8A03679}" type="datetimeFigureOut">
              <a:rPr lang="fr-FR" smtClean="0"/>
              <a:t>11/10/2021</a:t>
            </a:fld>
            <a:endParaRPr lang="fr-FR"/>
          </a:p>
        </p:txBody>
      </p:sp>
      <p:sp>
        <p:nvSpPr>
          <p:cNvPr id="5" name="Espace réservé du pied de page 4">
            <a:extLst>
              <a:ext uri="{FF2B5EF4-FFF2-40B4-BE49-F238E27FC236}">
                <a16:creationId xmlns:a16="http://schemas.microsoft.com/office/drawing/2014/main" id="{D34D565C-DD0D-4ED3-BF7D-BBD83DBF689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EF6CC23-B87F-4167-82BF-0BDCA5CF65F8}"/>
              </a:ext>
            </a:extLst>
          </p:cNvPr>
          <p:cNvSpPr>
            <a:spLocks noGrp="1"/>
          </p:cNvSpPr>
          <p:nvPr>
            <p:ph type="sldNum" sz="quarter" idx="12"/>
          </p:nvPr>
        </p:nvSpPr>
        <p:spPr/>
        <p:txBody>
          <a:bodyPr/>
          <a:lstStyle/>
          <a:p>
            <a:fld id="{03D537F4-ED06-4579-91F9-BEC32FA590ED}" type="slidenum">
              <a:rPr lang="fr-FR" smtClean="0"/>
              <a:t>‹N°›</a:t>
            </a:fld>
            <a:endParaRPr lang="fr-FR"/>
          </a:p>
        </p:txBody>
      </p:sp>
    </p:spTree>
    <p:extLst>
      <p:ext uri="{BB962C8B-B14F-4D97-AF65-F5344CB8AC3E}">
        <p14:creationId xmlns:p14="http://schemas.microsoft.com/office/powerpoint/2010/main" val="3846422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92AB7CD-C21F-4369-8C79-E67174842EA6}"/>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D9ACE89-621D-4409-8AF4-CF628120099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E313E36-7F87-418A-9542-0749D8A3714D}"/>
              </a:ext>
            </a:extLst>
          </p:cNvPr>
          <p:cNvSpPr>
            <a:spLocks noGrp="1"/>
          </p:cNvSpPr>
          <p:nvPr>
            <p:ph type="dt" sz="half" idx="10"/>
          </p:nvPr>
        </p:nvSpPr>
        <p:spPr/>
        <p:txBody>
          <a:bodyPr/>
          <a:lstStyle/>
          <a:p>
            <a:fld id="{202C9797-6110-49BA-8052-0A60E8A03679}" type="datetimeFigureOut">
              <a:rPr lang="fr-FR" smtClean="0"/>
              <a:t>11/10/2021</a:t>
            </a:fld>
            <a:endParaRPr lang="fr-FR"/>
          </a:p>
        </p:txBody>
      </p:sp>
      <p:sp>
        <p:nvSpPr>
          <p:cNvPr id="5" name="Espace réservé du pied de page 4">
            <a:extLst>
              <a:ext uri="{FF2B5EF4-FFF2-40B4-BE49-F238E27FC236}">
                <a16:creationId xmlns:a16="http://schemas.microsoft.com/office/drawing/2014/main" id="{C5A9B362-7BDC-4F21-B360-584692E97E0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FC199D3-BC39-4EEF-A8D0-F92978AC3864}"/>
              </a:ext>
            </a:extLst>
          </p:cNvPr>
          <p:cNvSpPr>
            <a:spLocks noGrp="1"/>
          </p:cNvSpPr>
          <p:nvPr>
            <p:ph type="sldNum" sz="quarter" idx="12"/>
          </p:nvPr>
        </p:nvSpPr>
        <p:spPr/>
        <p:txBody>
          <a:bodyPr/>
          <a:lstStyle/>
          <a:p>
            <a:fld id="{03D537F4-ED06-4579-91F9-BEC32FA590ED}" type="slidenum">
              <a:rPr lang="fr-FR" smtClean="0"/>
              <a:t>‹N°›</a:t>
            </a:fld>
            <a:endParaRPr lang="fr-FR"/>
          </a:p>
        </p:txBody>
      </p:sp>
    </p:spTree>
    <p:extLst>
      <p:ext uri="{BB962C8B-B14F-4D97-AF65-F5344CB8AC3E}">
        <p14:creationId xmlns:p14="http://schemas.microsoft.com/office/powerpoint/2010/main" val="2586769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C20F20-9843-49DB-B151-7A629FD85BA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61D06CB-D9AD-401C-AEF5-74990B82C62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C7849B5-AECC-44E5-9ABA-0C6275077A17}"/>
              </a:ext>
            </a:extLst>
          </p:cNvPr>
          <p:cNvSpPr>
            <a:spLocks noGrp="1"/>
          </p:cNvSpPr>
          <p:nvPr>
            <p:ph type="dt" sz="half" idx="10"/>
          </p:nvPr>
        </p:nvSpPr>
        <p:spPr/>
        <p:txBody>
          <a:bodyPr/>
          <a:lstStyle/>
          <a:p>
            <a:fld id="{202C9797-6110-49BA-8052-0A60E8A03679}" type="datetimeFigureOut">
              <a:rPr lang="fr-FR" smtClean="0"/>
              <a:t>11/10/2021</a:t>
            </a:fld>
            <a:endParaRPr lang="fr-FR"/>
          </a:p>
        </p:txBody>
      </p:sp>
      <p:sp>
        <p:nvSpPr>
          <p:cNvPr id="5" name="Espace réservé du pied de page 4">
            <a:extLst>
              <a:ext uri="{FF2B5EF4-FFF2-40B4-BE49-F238E27FC236}">
                <a16:creationId xmlns:a16="http://schemas.microsoft.com/office/drawing/2014/main" id="{5CD80342-2658-4ED4-B940-46C5DCDDE38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201BB05-8867-4FA6-B80E-0E6F825E6131}"/>
              </a:ext>
            </a:extLst>
          </p:cNvPr>
          <p:cNvSpPr>
            <a:spLocks noGrp="1"/>
          </p:cNvSpPr>
          <p:nvPr>
            <p:ph type="sldNum" sz="quarter" idx="12"/>
          </p:nvPr>
        </p:nvSpPr>
        <p:spPr/>
        <p:txBody>
          <a:bodyPr/>
          <a:lstStyle/>
          <a:p>
            <a:fld id="{03D537F4-ED06-4579-91F9-BEC32FA590ED}" type="slidenum">
              <a:rPr lang="fr-FR" smtClean="0"/>
              <a:t>‹N°›</a:t>
            </a:fld>
            <a:endParaRPr lang="fr-FR"/>
          </a:p>
        </p:txBody>
      </p:sp>
    </p:spTree>
    <p:extLst>
      <p:ext uri="{BB962C8B-B14F-4D97-AF65-F5344CB8AC3E}">
        <p14:creationId xmlns:p14="http://schemas.microsoft.com/office/powerpoint/2010/main" val="777185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50E996-BCB6-4D55-A5C6-62861DEB9E9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0EDE032-B739-468E-9F48-EB28EC4E53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908EC23-32F8-4665-AC15-1D679DB1CB79}"/>
              </a:ext>
            </a:extLst>
          </p:cNvPr>
          <p:cNvSpPr>
            <a:spLocks noGrp="1"/>
          </p:cNvSpPr>
          <p:nvPr>
            <p:ph type="dt" sz="half" idx="10"/>
          </p:nvPr>
        </p:nvSpPr>
        <p:spPr/>
        <p:txBody>
          <a:bodyPr/>
          <a:lstStyle/>
          <a:p>
            <a:fld id="{202C9797-6110-49BA-8052-0A60E8A03679}" type="datetimeFigureOut">
              <a:rPr lang="fr-FR" smtClean="0"/>
              <a:t>11/10/2021</a:t>
            </a:fld>
            <a:endParaRPr lang="fr-FR"/>
          </a:p>
        </p:txBody>
      </p:sp>
      <p:sp>
        <p:nvSpPr>
          <p:cNvPr id="5" name="Espace réservé du pied de page 4">
            <a:extLst>
              <a:ext uri="{FF2B5EF4-FFF2-40B4-BE49-F238E27FC236}">
                <a16:creationId xmlns:a16="http://schemas.microsoft.com/office/drawing/2014/main" id="{3F532583-6453-4CC7-8D02-9E74EB9CC40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D6A7200-F8E6-4C0E-AE29-F1F69A51B31E}"/>
              </a:ext>
            </a:extLst>
          </p:cNvPr>
          <p:cNvSpPr>
            <a:spLocks noGrp="1"/>
          </p:cNvSpPr>
          <p:nvPr>
            <p:ph type="sldNum" sz="quarter" idx="12"/>
          </p:nvPr>
        </p:nvSpPr>
        <p:spPr/>
        <p:txBody>
          <a:bodyPr/>
          <a:lstStyle/>
          <a:p>
            <a:fld id="{03D537F4-ED06-4579-91F9-BEC32FA590ED}" type="slidenum">
              <a:rPr lang="fr-FR" smtClean="0"/>
              <a:t>‹N°›</a:t>
            </a:fld>
            <a:endParaRPr lang="fr-FR"/>
          </a:p>
        </p:txBody>
      </p:sp>
    </p:spTree>
    <p:extLst>
      <p:ext uri="{BB962C8B-B14F-4D97-AF65-F5344CB8AC3E}">
        <p14:creationId xmlns:p14="http://schemas.microsoft.com/office/powerpoint/2010/main" val="1107333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4320DB-7360-4BA4-B975-9EE577DB30D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71F11F3-F1D5-43B5-9944-84123A60886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188FAD9-B539-40EC-92D9-00B23B9C7CAB}"/>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A042CDC-A282-4AB7-AA92-C9B9CA3106D0}"/>
              </a:ext>
            </a:extLst>
          </p:cNvPr>
          <p:cNvSpPr>
            <a:spLocks noGrp="1"/>
          </p:cNvSpPr>
          <p:nvPr>
            <p:ph type="dt" sz="half" idx="10"/>
          </p:nvPr>
        </p:nvSpPr>
        <p:spPr/>
        <p:txBody>
          <a:bodyPr/>
          <a:lstStyle/>
          <a:p>
            <a:fld id="{202C9797-6110-49BA-8052-0A60E8A03679}" type="datetimeFigureOut">
              <a:rPr lang="fr-FR" smtClean="0"/>
              <a:t>11/10/2021</a:t>
            </a:fld>
            <a:endParaRPr lang="fr-FR"/>
          </a:p>
        </p:txBody>
      </p:sp>
      <p:sp>
        <p:nvSpPr>
          <p:cNvPr id="6" name="Espace réservé du pied de page 5">
            <a:extLst>
              <a:ext uri="{FF2B5EF4-FFF2-40B4-BE49-F238E27FC236}">
                <a16:creationId xmlns:a16="http://schemas.microsoft.com/office/drawing/2014/main" id="{DA4BED34-576D-4000-8FF9-8980FABCFB5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DEA4096-2D87-4598-8D64-27147E57C1CA}"/>
              </a:ext>
            </a:extLst>
          </p:cNvPr>
          <p:cNvSpPr>
            <a:spLocks noGrp="1"/>
          </p:cNvSpPr>
          <p:nvPr>
            <p:ph type="sldNum" sz="quarter" idx="12"/>
          </p:nvPr>
        </p:nvSpPr>
        <p:spPr/>
        <p:txBody>
          <a:bodyPr/>
          <a:lstStyle/>
          <a:p>
            <a:fld id="{03D537F4-ED06-4579-91F9-BEC32FA590ED}" type="slidenum">
              <a:rPr lang="fr-FR" smtClean="0"/>
              <a:t>‹N°›</a:t>
            </a:fld>
            <a:endParaRPr lang="fr-FR"/>
          </a:p>
        </p:txBody>
      </p:sp>
    </p:spTree>
    <p:extLst>
      <p:ext uri="{BB962C8B-B14F-4D97-AF65-F5344CB8AC3E}">
        <p14:creationId xmlns:p14="http://schemas.microsoft.com/office/powerpoint/2010/main" val="1100791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110839-1E6C-47D7-A70E-B7FF7FFA2FA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FF31912-C37B-46FF-9110-3E6C3D0DB3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66FADBD-835C-46D8-BF09-A15F5B79F03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695179D-4B70-4BF3-9D22-CD49E31110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1EC7744-741C-4D4D-969C-5CD81694359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F22700E-6241-497B-A216-91AB40978FF4}"/>
              </a:ext>
            </a:extLst>
          </p:cNvPr>
          <p:cNvSpPr>
            <a:spLocks noGrp="1"/>
          </p:cNvSpPr>
          <p:nvPr>
            <p:ph type="dt" sz="half" idx="10"/>
          </p:nvPr>
        </p:nvSpPr>
        <p:spPr/>
        <p:txBody>
          <a:bodyPr/>
          <a:lstStyle/>
          <a:p>
            <a:fld id="{202C9797-6110-49BA-8052-0A60E8A03679}" type="datetimeFigureOut">
              <a:rPr lang="fr-FR" smtClean="0"/>
              <a:t>11/10/2021</a:t>
            </a:fld>
            <a:endParaRPr lang="fr-FR"/>
          </a:p>
        </p:txBody>
      </p:sp>
      <p:sp>
        <p:nvSpPr>
          <p:cNvPr id="8" name="Espace réservé du pied de page 7">
            <a:extLst>
              <a:ext uri="{FF2B5EF4-FFF2-40B4-BE49-F238E27FC236}">
                <a16:creationId xmlns:a16="http://schemas.microsoft.com/office/drawing/2014/main" id="{389DD080-5819-40D8-9CEB-40D30969FE5F}"/>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AF3A5DB-2D81-43E9-8402-2434848D7D06}"/>
              </a:ext>
            </a:extLst>
          </p:cNvPr>
          <p:cNvSpPr>
            <a:spLocks noGrp="1"/>
          </p:cNvSpPr>
          <p:nvPr>
            <p:ph type="sldNum" sz="quarter" idx="12"/>
          </p:nvPr>
        </p:nvSpPr>
        <p:spPr/>
        <p:txBody>
          <a:bodyPr/>
          <a:lstStyle/>
          <a:p>
            <a:fld id="{03D537F4-ED06-4579-91F9-BEC32FA590ED}" type="slidenum">
              <a:rPr lang="fr-FR" smtClean="0"/>
              <a:t>‹N°›</a:t>
            </a:fld>
            <a:endParaRPr lang="fr-FR"/>
          </a:p>
        </p:txBody>
      </p:sp>
    </p:spTree>
    <p:extLst>
      <p:ext uri="{BB962C8B-B14F-4D97-AF65-F5344CB8AC3E}">
        <p14:creationId xmlns:p14="http://schemas.microsoft.com/office/powerpoint/2010/main" val="3079152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9211F1-1A3F-40C9-81F6-1DEC8480DCE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C322F2D-0A6C-44BC-8C67-D51FE1115E45}"/>
              </a:ext>
            </a:extLst>
          </p:cNvPr>
          <p:cNvSpPr>
            <a:spLocks noGrp="1"/>
          </p:cNvSpPr>
          <p:nvPr>
            <p:ph type="dt" sz="half" idx="10"/>
          </p:nvPr>
        </p:nvSpPr>
        <p:spPr/>
        <p:txBody>
          <a:bodyPr/>
          <a:lstStyle/>
          <a:p>
            <a:fld id="{202C9797-6110-49BA-8052-0A60E8A03679}" type="datetimeFigureOut">
              <a:rPr lang="fr-FR" smtClean="0"/>
              <a:t>11/10/2021</a:t>
            </a:fld>
            <a:endParaRPr lang="fr-FR"/>
          </a:p>
        </p:txBody>
      </p:sp>
      <p:sp>
        <p:nvSpPr>
          <p:cNvPr id="4" name="Espace réservé du pied de page 3">
            <a:extLst>
              <a:ext uri="{FF2B5EF4-FFF2-40B4-BE49-F238E27FC236}">
                <a16:creationId xmlns:a16="http://schemas.microsoft.com/office/drawing/2014/main" id="{5E277608-04F3-4720-A06F-8C1F685C0033}"/>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669ADB1-D682-4EAB-9C80-A986D0319772}"/>
              </a:ext>
            </a:extLst>
          </p:cNvPr>
          <p:cNvSpPr>
            <a:spLocks noGrp="1"/>
          </p:cNvSpPr>
          <p:nvPr>
            <p:ph type="sldNum" sz="quarter" idx="12"/>
          </p:nvPr>
        </p:nvSpPr>
        <p:spPr/>
        <p:txBody>
          <a:bodyPr/>
          <a:lstStyle/>
          <a:p>
            <a:fld id="{03D537F4-ED06-4579-91F9-BEC32FA590ED}" type="slidenum">
              <a:rPr lang="fr-FR" smtClean="0"/>
              <a:t>‹N°›</a:t>
            </a:fld>
            <a:endParaRPr lang="fr-FR"/>
          </a:p>
        </p:txBody>
      </p:sp>
    </p:spTree>
    <p:extLst>
      <p:ext uri="{BB962C8B-B14F-4D97-AF65-F5344CB8AC3E}">
        <p14:creationId xmlns:p14="http://schemas.microsoft.com/office/powerpoint/2010/main" val="3045212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2E9C699-83AC-4067-984B-FE2F93440978}"/>
              </a:ext>
            </a:extLst>
          </p:cNvPr>
          <p:cNvSpPr>
            <a:spLocks noGrp="1"/>
          </p:cNvSpPr>
          <p:nvPr>
            <p:ph type="dt" sz="half" idx="10"/>
          </p:nvPr>
        </p:nvSpPr>
        <p:spPr/>
        <p:txBody>
          <a:bodyPr/>
          <a:lstStyle/>
          <a:p>
            <a:fld id="{202C9797-6110-49BA-8052-0A60E8A03679}" type="datetimeFigureOut">
              <a:rPr lang="fr-FR" smtClean="0"/>
              <a:t>11/10/2021</a:t>
            </a:fld>
            <a:endParaRPr lang="fr-FR"/>
          </a:p>
        </p:txBody>
      </p:sp>
      <p:sp>
        <p:nvSpPr>
          <p:cNvPr id="3" name="Espace réservé du pied de page 2">
            <a:extLst>
              <a:ext uri="{FF2B5EF4-FFF2-40B4-BE49-F238E27FC236}">
                <a16:creationId xmlns:a16="http://schemas.microsoft.com/office/drawing/2014/main" id="{0D0B4773-FA41-4DF6-A170-1802B1A32AB1}"/>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B8EEA61C-3EE5-49CB-8681-6C67A69A247A}"/>
              </a:ext>
            </a:extLst>
          </p:cNvPr>
          <p:cNvSpPr>
            <a:spLocks noGrp="1"/>
          </p:cNvSpPr>
          <p:nvPr>
            <p:ph type="sldNum" sz="quarter" idx="12"/>
          </p:nvPr>
        </p:nvSpPr>
        <p:spPr/>
        <p:txBody>
          <a:bodyPr/>
          <a:lstStyle/>
          <a:p>
            <a:fld id="{03D537F4-ED06-4579-91F9-BEC32FA590ED}" type="slidenum">
              <a:rPr lang="fr-FR" smtClean="0"/>
              <a:t>‹N°›</a:t>
            </a:fld>
            <a:endParaRPr lang="fr-FR"/>
          </a:p>
        </p:txBody>
      </p:sp>
    </p:spTree>
    <p:extLst>
      <p:ext uri="{BB962C8B-B14F-4D97-AF65-F5344CB8AC3E}">
        <p14:creationId xmlns:p14="http://schemas.microsoft.com/office/powerpoint/2010/main" val="716480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3B6B87-33AD-407F-A69E-B7BF5DF3F46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8A49D5F-EC9F-454F-B780-673727107B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8DBD9B1-95B7-457B-8EF2-CF7132824B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B80475F-1A5E-4B76-BB35-8AAFF2DA75D4}"/>
              </a:ext>
            </a:extLst>
          </p:cNvPr>
          <p:cNvSpPr>
            <a:spLocks noGrp="1"/>
          </p:cNvSpPr>
          <p:nvPr>
            <p:ph type="dt" sz="half" idx="10"/>
          </p:nvPr>
        </p:nvSpPr>
        <p:spPr/>
        <p:txBody>
          <a:bodyPr/>
          <a:lstStyle/>
          <a:p>
            <a:fld id="{202C9797-6110-49BA-8052-0A60E8A03679}" type="datetimeFigureOut">
              <a:rPr lang="fr-FR" smtClean="0"/>
              <a:t>11/10/2021</a:t>
            </a:fld>
            <a:endParaRPr lang="fr-FR"/>
          </a:p>
        </p:txBody>
      </p:sp>
      <p:sp>
        <p:nvSpPr>
          <p:cNvPr id="6" name="Espace réservé du pied de page 5">
            <a:extLst>
              <a:ext uri="{FF2B5EF4-FFF2-40B4-BE49-F238E27FC236}">
                <a16:creationId xmlns:a16="http://schemas.microsoft.com/office/drawing/2014/main" id="{5507504E-BC01-438E-A207-65138A69A7E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71FAF69-F2D5-4631-A786-6AA839225CFC}"/>
              </a:ext>
            </a:extLst>
          </p:cNvPr>
          <p:cNvSpPr>
            <a:spLocks noGrp="1"/>
          </p:cNvSpPr>
          <p:nvPr>
            <p:ph type="sldNum" sz="quarter" idx="12"/>
          </p:nvPr>
        </p:nvSpPr>
        <p:spPr/>
        <p:txBody>
          <a:bodyPr/>
          <a:lstStyle/>
          <a:p>
            <a:fld id="{03D537F4-ED06-4579-91F9-BEC32FA590ED}" type="slidenum">
              <a:rPr lang="fr-FR" smtClean="0"/>
              <a:t>‹N°›</a:t>
            </a:fld>
            <a:endParaRPr lang="fr-FR"/>
          </a:p>
        </p:txBody>
      </p:sp>
    </p:spTree>
    <p:extLst>
      <p:ext uri="{BB962C8B-B14F-4D97-AF65-F5344CB8AC3E}">
        <p14:creationId xmlns:p14="http://schemas.microsoft.com/office/powerpoint/2010/main" val="1447147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B6BAF1-DCC4-4FCF-A732-4DEC7C1C399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B35DAF5-DE88-4898-9AE2-0657879516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0DB2BF4A-0F60-4529-B125-AB3A676BA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DEFAD74-E3E1-4760-AFE5-5BF029098518}"/>
              </a:ext>
            </a:extLst>
          </p:cNvPr>
          <p:cNvSpPr>
            <a:spLocks noGrp="1"/>
          </p:cNvSpPr>
          <p:nvPr>
            <p:ph type="dt" sz="half" idx="10"/>
          </p:nvPr>
        </p:nvSpPr>
        <p:spPr/>
        <p:txBody>
          <a:bodyPr/>
          <a:lstStyle/>
          <a:p>
            <a:fld id="{202C9797-6110-49BA-8052-0A60E8A03679}" type="datetimeFigureOut">
              <a:rPr lang="fr-FR" smtClean="0"/>
              <a:t>11/10/2021</a:t>
            </a:fld>
            <a:endParaRPr lang="fr-FR"/>
          </a:p>
        </p:txBody>
      </p:sp>
      <p:sp>
        <p:nvSpPr>
          <p:cNvPr id="6" name="Espace réservé du pied de page 5">
            <a:extLst>
              <a:ext uri="{FF2B5EF4-FFF2-40B4-BE49-F238E27FC236}">
                <a16:creationId xmlns:a16="http://schemas.microsoft.com/office/drawing/2014/main" id="{9390E882-3417-4C07-A8BA-796A36C2496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5458575-375A-4CDD-9E33-9BE451ABE483}"/>
              </a:ext>
            </a:extLst>
          </p:cNvPr>
          <p:cNvSpPr>
            <a:spLocks noGrp="1"/>
          </p:cNvSpPr>
          <p:nvPr>
            <p:ph type="sldNum" sz="quarter" idx="12"/>
          </p:nvPr>
        </p:nvSpPr>
        <p:spPr/>
        <p:txBody>
          <a:bodyPr/>
          <a:lstStyle/>
          <a:p>
            <a:fld id="{03D537F4-ED06-4579-91F9-BEC32FA590ED}" type="slidenum">
              <a:rPr lang="fr-FR" smtClean="0"/>
              <a:t>‹N°›</a:t>
            </a:fld>
            <a:endParaRPr lang="fr-FR"/>
          </a:p>
        </p:txBody>
      </p:sp>
    </p:spTree>
    <p:extLst>
      <p:ext uri="{BB962C8B-B14F-4D97-AF65-F5344CB8AC3E}">
        <p14:creationId xmlns:p14="http://schemas.microsoft.com/office/powerpoint/2010/main" val="3638806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F4C33AD-E380-4710-BAF5-0C9960BAE7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950B5B3-F5ED-41F7-B9BE-5446AFB9C6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C72A96C-4DEE-4416-B198-2DBFCD5B54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2C9797-6110-49BA-8052-0A60E8A03679}" type="datetimeFigureOut">
              <a:rPr lang="fr-FR" smtClean="0"/>
              <a:t>11/10/2021</a:t>
            </a:fld>
            <a:endParaRPr lang="fr-FR"/>
          </a:p>
        </p:txBody>
      </p:sp>
      <p:sp>
        <p:nvSpPr>
          <p:cNvPr id="5" name="Espace réservé du pied de page 4">
            <a:extLst>
              <a:ext uri="{FF2B5EF4-FFF2-40B4-BE49-F238E27FC236}">
                <a16:creationId xmlns:a16="http://schemas.microsoft.com/office/drawing/2014/main" id="{975E15EF-C550-4D6F-8D77-4687DF1785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6F2E041-1236-4B73-91E6-CEDD3423CC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D537F4-ED06-4579-91F9-BEC32FA590ED}" type="slidenum">
              <a:rPr lang="fr-FR" smtClean="0"/>
              <a:t>‹N°›</a:t>
            </a:fld>
            <a:endParaRPr lang="fr-FR"/>
          </a:p>
        </p:txBody>
      </p:sp>
    </p:spTree>
    <p:extLst>
      <p:ext uri="{BB962C8B-B14F-4D97-AF65-F5344CB8AC3E}">
        <p14:creationId xmlns:p14="http://schemas.microsoft.com/office/powerpoint/2010/main" val="3004987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fr.wikipedia.org/wiki/Th%C3%A9or%C3%A8me_fondamental_de_l%27analyse"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22.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270.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hyperlink" Target="https://pharmacomedicale.org/pharmacologie/pharmacocinetique/38-parametres-pharmacocinetiques" TargetMode="External"/><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s://pharmacomedicale.org/images/cnpm/desc/J_ALEXANDRE_Notions_PK_de_base.pdf"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fr.wikipedia.org/wiki/James_Lovelock" TargetMode="External"/><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fr.wikipedia.org/wiki/Daisyworld"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ebm"/><Relationship Id="rId1" Type="http://schemas.microsoft.com/office/2007/relationships/media" Target="../media/media1.webm"/><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2" Type="http://schemas.openxmlformats.org/officeDocument/2006/relationships/hyperlink" Target="https://fr.wikipedia.org/wiki/%C3%89quations_de_pr%C3%A9dation_de_Lotka-Volterra"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ww.tangentex.com/CircuitAccord.htm" TargetMode="External"/><Relationship Id="rId1" Type="http://schemas.openxmlformats.org/officeDocument/2006/relationships/slideLayout" Target="../slideLayouts/slideLayout2.xml"/><Relationship Id="rId5" Type="http://schemas.openxmlformats.org/officeDocument/2006/relationships/image" Target="../media/image510.png"/><Relationship Id="rId4" Type="http://schemas.openxmlformats.org/officeDocument/2006/relationships/image" Target="../media/image500.png"/></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fr.wikipedia.org/wiki/Circuit_RLC"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hyperlink" Target="http://images.math.cnrs.fr/pdf2004/Villani.pdf"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interstices.info/modeliser-la-propagation-dune-epidemie/"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sciencetonnante.wordpress.com/2014/03/03/la-mysterieuse-equation-de-navier-stokes/" TargetMode="Externa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fr.wikipedia.org/wiki/Analyse_non_standard"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fr.wikipedia.org/wiki/Ensemble_de_Cantor" TargetMode="External"/><Relationship Id="rId1" Type="http://schemas.openxmlformats.org/officeDocument/2006/relationships/slideLayout" Target="../slideLayouts/slideLayout7.xml"/><Relationship Id="rId4" Type="http://schemas.openxmlformats.org/officeDocument/2006/relationships/image" Target="../media/image70.jpg"/></Relationships>
</file>

<file path=ppt/slides/_rels/slide45.xml.rels><?xml version="1.0" encoding="UTF-8" standalone="yes"?>
<Relationships xmlns="http://schemas.openxmlformats.org/package/2006/relationships"><Relationship Id="rId2" Type="http://schemas.openxmlformats.org/officeDocument/2006/relationships/hyperlink" Target="https://fr.wikipedia.org/wiki/Int%C3%A9grale_de_Kurzweil-Henstock"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fr.wikipedia.org/wiki/Archim%C3%A8de"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hyperlink" Target="https://fr.wikipedia.org/wiki/Pierre_de_Fermat" TargetMode="Externa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fr.wikipedia.org/wiki/Isaac_Newton" TargetMode="External"/><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hyperlink" Target="https://fr.wikipedia.org/wiki/Gottfried_Wilhelm_Leibniz" TargetMode="External"/><Relationship Id="rId5" Type="http://schemas.openxmlformats.org/officeDocument/2006/relationships/image" Target="../media/image13.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683371-59C6-4303-912B-DCF72D786ED9}"/>
              </a:ext>
            </a:extLst>
          </p:cNvPr>
          <p:cNvSpPr>
            <a:spLocks noGrp="1"/>
          </p:cNvSpPr>
          <p:nvPr>
            <p:ph type="ctrTitle"/>
          </p:nvPr>
        </p:nvSpPr>
        <p:spPr>
          <a:xfrm>
            <a:off x="1524000" y="1926453"/>
            <a:ext cx="9144000" cy="1329509"/>
          </a:xfrm>
          <a:solidFill>
            <a:schemeClr val="accent4">
              <a:lumMod val="20000"/>
              <a:lumOff val="80000"/>
            </a:schemeClr>
          </a:solidFill>
        </p:spPr>
        <p:txBody>
          <a:bodyPr>
            <a:noAutofit/>
          </a:bodyPr>
          <a:lstStyle/>
          <a:p>
            <a:r>
              <a:rPr lang="fr-FR" sz="4800" b="1" kern="0" dirty="0">
                <a:solidFill>
                  <a:srgbClr val="365F91"/>
                </a:solidFill>
                <a:latin typeface="Cambria" panose="02040503050406030204" pitchFamily="18" charset="0"/>
                <a:ea typeface="Times New Roman" panose="02020603050405020304" pitchFamily="18" charset="0"/>
                <a:cs typeface="Times New Roman" panose="02020603050405020304" pitchFamily="18" charset="0"/>
              </a:rPr>
              <a:t>C</a:t>
            </a:r>
            <a:r>
              <a:rPr lang="fr-FR" sz="4800" b="1" kern="0"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alcul différentiel et intégral (pour les nuls…)</a:t>
            </a:r>
            <a:endParaRPr lang="fr-FR" sz="4800" dirty="0"/>
          </a:p>
        </p:txBody>
      </p:sp>
      <p:sp>
        <p:nvSpPr>
          <p:cNvPr id="3" name="Sous-titre 2">
            <a:extLst>
              <a:ext uri="{FF2B5EF4-FFF2-40B4-BE49-F238E27FC236}">
                <a16:creationId xmlns:a16="http://schemas.microsoft.com/office/drawing/2014/main" id="{EC8719D1-49DA-4B62-8AE5-671BC9B54AAE}"/>
              </a:ext>
            </a:extLst>
          </p:cNvPr>
          <p:cNvSpPr>
            <a:spLocks noGrp="1"/>
          </p:cNvSpPr>
          <p:nvPr>
            <p:ph type="subTitle" idx="1"/>
          </p:nvPr>
        </p:nvSpPr>
        <p:spPr>
          <a:xfrm>
            <a:off x="1524000" y="4196842"/>
            <a:ext cx="9144000" cy="1329509"/>
          </a:xfrm>
          <a:solidFill>
            <a:schemeClr val="accent5">
              <a:lumMod val="20000"/>
              <a:lumOff val="80000"/>
            </a:schemeClr>
          </a:solidFill>
        </p:spPr>
        <p:txBody>
          <a:bodyPr/>
          <a:lstStyle/>
          <a:p>
            <a:r>
              <a:rPr lang="fr-FR" sz="1800" i="1" dirty="0">
                <a:effectLst/>
                <a:latin typeface="Calibri" panose="020F0502020204030204" pitchFamily="34" charset="0"/>
                <a:ea typeface="Calibri" panose="020F0502020204030204" pitchFamily="34" charset="0"/>
                <a:cs typeface="Times New Roman" panose="02020603050405020304" pitchFamily="18" charset="0"/>
              </a:rPr>
              <a:t>A l’attention des parents et grands-parents qui souhaitent aider (ou comprendre) leur progéniture.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dirty="0">
                <a:effectLst/>
                <a:latin typeface="Calibri" panose="020F0502020204030204" pitchFamily="34" charset="0"/>
                <a:ea typeface="Calibri" panose="020F0502020204030204" pitchFamily="34" charset="0"/>
                <a:cs typeface="Times New Roman" panose="02020603050405020304" pitchFamily="18" charset="0"/>
              </a:rPr>
              <a:t>Avant toute chose, un grand merci à Wikipedia…</a:t>
            </a:r>
          </a:p>
          <a:p>
            <a:endParaRPr lang="fr-FR" dirty="0"/>
          </a:p>
        </p:txBody>
      </p:sp>
    </p:spTree>
    <p:extLst>
      <p:ext uri="{BB962C8B-B14F-4D97-AF65-F5344CB8AC3E}">
        <p14:creationId xmlns:p14="http://schemas.microsoft.com/office/powerpoint/2010/main" val="206135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1450757-C9C7-4EC1-9526-F139150B2BD5}"/>
              </a:ext>
            </a:extLst>
          </p:cNvPr>
          <p:cNvSpPr txBox="1"/>
          <p:nvPr/>
        </p:nvSpPr>
        <p:spPr>
          <a:xfrm>
            <a:off x="527153" y="1441274"/>
            <a:ext cx="9904919" cy="39215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285750" indent="-285750">
              <a:lnSpc>
                <a:spcPct val="115000"/>
              </a:lnSpc>
              <a:spcAft>
                <a:spcPts val="1000"/>
              </a:spcAft>
              <a:buFont typeface="Arial" panose="020B0604020202020204" pitchFamily="34" charset="0"/>
              <a:buChar char="•"/>
            </a:pP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Il y a eu de nombreuses critiques car on reprochait à cette méthode de faire une division de 0 par 0. </a:t>
            </a:r>
          </a:p>
        </p:txBody>
      </p:sp>
      <p:sp>
        <p:nvSpPr>
          <p:cNvPr id="4" name="ZoneTexte 3">
            <a:extLst>
              <a:ext uri="{FF2B5EF4-FFF2-40B4-BE49-F238E27FC236}">
                <a16:creationId xmlns:a16="http://schemas.microsoft.com/office/drawing/2014/main" id="{A84F0645-02E9-4A2E-A1CD-44783E5E5BD1}"/>
              </a:ext>
            </a:extLst>
          </p:cNvPr>
          <p:cNvSpPr txBox="1"/>
          <p:nvPr/>
        </p:nvSpPr>
        <p:spPr>
          <a:xfrm>
            <a:off x="527153" y="2107091"/>
            <a:ext cx="10022566" cy="39215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285750" indent="-285750">
              <a:lnSpc>
                <a:spcPct val="115000"/>
              </a:lnSpc>
              <a:spcAft>
                <a:spcPts val="1000"/>
              </a:spcAft>
              <a:buFont typeface="Arial" panose="020B0604020202020204" pitchFamily="34" charset="0"/>
              <a:buChar char="•"/>
            </a:pP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Il y fallu attendre le 19</a:t>
            </a:r>
            <a:r>
              <a:rPr lang="fr-FR" sz="18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ième</a:t>
            </a: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siècle pour qu’on donne une formulation rigoureuse avec la notion de limite. </a:t>
            </a:r>
          </a:p>
        </p:txBody>
      </p:sp>
      <p:sp>
        <p:nvSpPr>
          <p:cNvPr id="6" name="ZoneTexte 5">
            <a:extLst>
              <a:ext uri="{FF2B5EF4-FFF2-40B4-BE49-F238E27FC236}">
                <a16:creationId xmlns:a16="http://schemas.microsoft.com/office/drawing/2014/main" id="{9FF6E051-3D47-4673-97E0-FB5043E43C5B}"/>
              </a:ext>
            </a:extLst>
          </p:cNvPr>
          <p:cNvSpPr txBox="1"/>
          <p:nvPr/>
        </p:nvSpPr>
        <p:spPr>
          <a:xfrm>
            <a:off x="527153" y="2944016"/>
            <a:ext cx="10022566" cy="71070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285750" indent="-285750">
              <a:lnSpc>
                <a:spcPct val="115000"/>
              </a:lnSpc>
              <a:spcAft>
                <a:spcPts val="1000"/>
              </a:spcAft>
              <a:buFont typeface="Arial" panose="020B0604020202020204" pitchFamily="34" charset="0"/>
              <a:buChar char="•"/>
            </a:pP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 20</a:t>
            </a:r>
            <a:r>
              <a:rPr lang="fr-FR" sz="18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ième</a:t>
            </a: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siècle quant à lui a apporté une approche axiomatique de la notion d’infiniment petit avec l’Analyse Non Standard… </a:t>
            </a:r>
          </a:p>
        </p:txBody>
      </p:sp>
      <p:sp>
        <p:nvSpPr>
          <p:cNvPr id="8" name="ZoneTexte 7">
            <a:extLst>
              <a:ext uri="{FF2B5EF4-FFF2-40B4-BE49-F238E27FC236}">
                <a16:creationId xmlns:a16="http://schemas.microsoft.com/office/drawing/2014/main" id="{CD8D3D7B-AA94-4A61-B8F5-850EAD269BD7}"/>
              </a:ext>
            </a:extLst>
          </p:cNvPr>
          <p:cNvSpPr txBox="1"/>
          <p:nvPr/>
        </p:nvSpPr>
        <p:spPr>
          <a:xfrm>
            <a:off x="527153" y="4491648"/>
            <a:ext cx="9904919" cy="71070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285750" indent="-285750">
              <a:lnSpc>
                <a:spcPct val="115000"/>
              </a:lnSpc>
              <a:spcAft>
                <a:spcPts val="1000"/>
              </a:spcAft>
              <a:buFont typeface="Arial" panose="020B0604020202020204" pitchFamily="34" charset="0"/>
              <a:buChar char="•"/>
            </a:pP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Je vais quand même utiliser ces infiniments petits par la suite (sans la justification théorique heureusement) car elle sert beaucoup en Physique, en Biologie et ailleurs.</a:t>
            </a:r>
            <a:endParaRPr lang="fr-FR" dirty="0"/>
          </a:p>
        </p:txBody>
      </p:sp>
    </p:spTree>
    <p:extLst>
      <p:ext uri="{BB962C8B-B14F-4D97-AF65-F5344CB8AC3E}">
        <p14:creationId xmlns:p14="http://schemas.microsoft.com/office/powerpoint/2010/main" val="199189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C381A87-9A5B-4CE6-8DE2-F31196A0884D}"/>
              </a:ext>
            </a:extLst>
          </p:cNvPr>
          <p:cNvSpPr txBox="1"/>
          <p:nvPr/>
        </p:nvSpPr>
        <p:spPr>
          <a:xfrm>
            <a:off x="224852" y="407177"/>
            <a:ext cx="11077732" cy="113467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285750" indent="-285750">
              <a:lnSpc>
                <a:spcPct val="115000"/>
              </a:lnSpc>
              <a:spcAft>
                <a:spcPts val="10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Pour en revenir à notre compteur de vitesse, on pourrait noter d</a:t>
            </a:r>
            <a:r>
              <a:rPr lang="fr-FR" sz="1800" i="1" dirty="0">
                <a:effectLst/>
                <a:latin typeface="Calibri" panose="020F0502020204030204" pitchFamily="34" charset="0"/>
                <a:ea typeface="Calibri" panose="020F0502020204030204" pitchFamily="34" charset="0"/>
                <a:cs typeface="Times New Roman" panose="02020603050405020304" pitchFamily="18" charset="0"/>
              </a:rPr>
              <a:t>l</a:t>
            </a:r>
            <a:r>
              <a:rPr lang="fr-FR" sz="1800" dirty="0">
                <a:effectLst/>
                <a:latin typeface="Calibri" panose="020F0502020204030204" pitchFamily="34" charset="0"/>
                <a:ea typeface="Calibri" panose="020F0502020204030204" pitchFamily="34" charset="0"/>
                <a:cs typeface="Times New Roman" panose="02020603050405020304" pitchFamily="18" charset="0"/>
              </a:rPr>
              <a:t>/</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d</a:t>
            </a:r>
            <a:r>
              <a:rPr lang="fr-FR" sz="1800" i="1" dirty="0" err="1">
                <a:effectLst/>
                <a:latin typeface="Calibri" panose="020F0502020204030204" pitchFamily="34" charset="0"/>
                <a:ea typeface="Calibri" panose="020F0502020204030204" pitchFamily="34" charset="0"/>
                <a:cs typeface="Times New Roman" panose="02020603050405020304" pitchFamily="18" charset="0"/>
              </a:rPr>
              <a:t>t</a:t>
            </a:r>
            <a:r>
              <a:rPr lang="fr-FR" sz="1800" i="1"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a:effectLst/>
                <a:latin typeface="Calibri" panose="020F0502020204030204" pitchFamily="34" charset="0"/>
                <a:ea typeface="Calibri" panose="020F0502020204030204" pitchFamily="34" charset="0"/>
                <a:cs typeface="Times New Roman" panose="02020603050405020304" pitchFamily="18" charset="0"/>
              </a:rPr>
              <a:t>la vitesse instantanée (celle aussi que peut mesurer la maréchaussée), où </a:t>
            </a:r>
            <a:r>
              <a:rPr lang="fr-FR" sz="1800" i="1" dirty="0">
                <a:effectLst/>
                <a:latin typeface="Calibri" panose="020F0502020204030204" pitchFamily="34" charset="0"/>
                <a:ea typeface="Calibri" panose="020F0502020204030204" pitchFamily="34" charset="0"/>
                <a:cs typeface="Times New Roman" panose="02020603050405020304" pitchFamily="18" charset="0"/>
              </a:rPr>
              <a:t>l</a:t>
            </a:r>
            <a:r>
              <a:rPr lang="fr-FR" sz="1800" dirty="0">
                <a:effectLst/>
                <a:latin typeface="Calibri" panose="020F0502020204030204" pitchFamily="34" charset="0"/>
                <a:ea typeface="Calibri" panose="020F0502020204030204" pitchFamily="34" charset="0"/>
                <a:cs typeface="Times New Roman" panose="02020603050405020304" pitchFamily="18" charset="0"/>
              </a:rPr>
              <a:t> désigne la distance parcourue et </a:t>
            </a:r>
            <a:r>
              <a:rPr lang="fr-FR" sz="1800" i="1" dirty="0">
                <a:effectLst/>
                <a:latin typeface="Calibri" panose="020F0502020204030204" pitchFamily="34" charset="0"/>
                <a:ea typeface="Calibri" panose="020F0502020204030204" pitchFamily="34" charset="0"/>
                <a:cs typeface="Times New Roman" panose="02020603050405020304" pitchFamily="18" charset="0"/>
              </a:rPr>
              <a:t>t</a:t>
            </a:r>
            <a:r>
              <a:rPr lang="fr-FR" sz="1800" dirty="0">
                <a:effectLst/>
                <a:latin typeface="Calibri" panose="020F0502020204030204" pitchFamily="34" charset="0"/>
                <a:ea typeface="Calibri" panose="020F0502020204030204" pitchFamily="34" charset="0"/>
                <a:cs typeface="Times New Roman" panose="02020603050405020304" pitchFamily="18" charset="0"/>
              </a:rPr>
              <a:t> le temps.</a:t>
            </a:r>
          </a:p>
          <a:p>
            <a:pPr marL="285750" indent="-28575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C’est aussi Leibniz, le même tortionnaire qui réalise le fondement de la théorie de l’intégration</a:t>
            </a:r>
            <a:endParaRPr lang="fr-FR" dirty="0"/>
          </a:p>
        </p:txBody>
      </p:sp>
      <p:pic>
        <p:nvPicPr>
          <p:cNvPr id="4" name="Image 3">
            <a:extLst>
              <a:ext uri="{FF2B5EF4-FFF2-40B4-BE49-F238E27FC236}">
                <a16:creationId xmlns:a16="http://schemas.microsoft.com/office/drawing/2014/main" id="{FAACE6B2-AC66-4BEB-9082-0759CB81499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57207" y="1997075"/>
            <a:ext cx="3717559" cy="2410033"/>
          </a:xfrm>
          <a:prstGeom prst="rect">
            <a:avLst/>
          </a:prstGeom>
          <a:noFill/>
          <a:ln>
            <a:noFill/>
          </a:ln>
        </p:spPr>
      </p:pic>
      <mc:AlternateContent xmlns:mc="http://schemas.openxmlformats.org/markup-compatibility/2006">
        <mc:Choice xmlns:a14="http://schemas.microsoft.com/office/drawing/2010/main" Requires="a14">
          <p:sp>
            <p:nvSpPr>
              <p:cNvPr id="6" name="ZoneTexte 5">
                <a:extLst>
                  <a:ext uri="{FF2B5EF4-FFF2-40B4-BE49-F238E27FC236}">
                    <a16:creationId xmlns:a16="http://schemas.microsoft.com/office/drawing/2014/main" id="{8FC18DE0-A1E7-43B5-BDE3-498026295FD1}"/>
                  </a:ext>
                </a:extLst>
              </p:cNvPr>
              <p:cNvSpPr txBox="1"/>
              <p:nvPr/>
            </p:nvSpPr>
            <p:spPr>
              <a:xfrm>
                <a:off x="438462" y="4196974"/>
                <a:ext cx="11077731" cy="132715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285750" indent="-285750">
                  <a:lnSpc>
                    <a:spcPct val="115000"/>
                  </a:lnSpc>
                  <a:spcAft>
                    <a:spcPts val="10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Ce qu’il note </a:t>
                </a:r>
                <a14:m>
                  <m:oMath xmlns:m="http://schemas.openxmlformats.org/officeDocument/2006/math">
                    <m:nary>
                      <m:naryPr>
                        <m:limLoc m:val="subSup"/>
                        <m:ctrlPr>
                          <a:rPr lang="fr-FR" sz="1800" i="1">
                            <a:effectLst/>
                            <a:latin typeface="Cambria Math" panose="02040503050406030204" pitchFamily="18" charset="0"/>
                            <a:ea typeface="Calibri" panose="020F0502020204030204" pitchFamily="34" charset="0"/>
                            <a:cs typeface="Times New Roman" panose="02020603050405020304" pitchFamily="18" charset="0"/>
                          </a:rPr>
                        </m:ctrlPr>
                      </m:naryPr>
                      <m:sub>
                        <m:r>
                          <a:rPr lang="fr-FR" sz="1800" i="1">
                            <a:effectLst/>
                            <a:latin typeface="Cambria Math" panose="02040503050406030204" pitchFamily="18" charset="0"/>
                            <a:ea typeface="Calibri" panose="020F0502020204030204" pitchFamily="34" charset="0"/>
                            <a:cs typeface="Times New Roman" panose="02020603050405020304" pitchFamily="18" charset="0"/>
                          </a:rPr>
                          <m:t>𝑎</m:t>
                        </m:r>
                      </m:sub>
                      <m:sup>
                        <m:r>
                          <a:rPr lang="fr-FR" sz="1800" i="1">
                            <a:effectLst/>
                            <a:latin typeface="Cambria Math" panose="02040503050406030204" pitchFamily="18" charset="0"/>
                            <a:ea typeface="Calibri" panose="020F0502020204030204" pitchFamily="34" charset="0"/>
                            <a:cs typeface="Times New Roman" panose="02020603050405020304" pitchFamily="18" charset="0"/>
                          </a:rPr>
                          <m:t>𝑏</m:t>
                        </m:r>
                      </m:sup>
                      <m:e>
                        <m:r>
                          <a:rPr lang="fr-FR" sz="1800" i="1">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fr-FR"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d>
                        <m:r>
                          <a:rPr lang="fr-FR" sz="1800" i="1">
                            <a:effectLst/>
                            <a:latin typeface="Cambria Math" panose="02040503050406030204" pitchFamily="18" charset="0"/>
                            <a:ea typeface="Calibri" panose="020F0502020204030204" pitchFamily="34" charset="0"/>
                            <a:cs typeface="Times New Roman" panose="02020603050405020304" pitchFamily="18" charset="0"/>
                          </a:rPr>
                          <m:t>𝑑𝑥</m:t>
                        </m:r>
                      </m:e>
                    </m:nary>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et qui désigne l’aire délimitée par la courbe d’équation </a:t>
                </a:r>
                <a14:m>
                  <m:oMath xmlns:m="http://schemas.openxmlformats.org/officeDocument/2006/math">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𝑓</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et l’axe des x. Le symbole </a:t>
                </a:r>
                <a14:m>
                  <m:oMath xmlns:m="http://schemas.openxmlformats.org/officeDocument/2006/math">
                    <m:nary>
                      <m:naryPr>
                        <m:limLoc m:val="undOvr"/>
                        <m:subHide m:val="on"/>
                        <m:supHide m:val="on"/>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naryPr>
                      <m:sub/>
                      <m:sup/>
                      <m:e/>
                    </m:nary>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correspond à un S allongé, S pour somme.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Là aussi, avec un accéléromètre, en intégrant deux fois l’accélération, on peut calculer la distance parcourue.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ZoneTexte 5">
                <a:extLst>
                  <a:ext uri="{FF2B5EF4-FFF2-40B4-BE49-F238E27FC236}">
                    <a16:creationId xmlns:a16="http://schemas.microsoft.com/office/drawing/2014/main" id="{8FC18DE0-A1E7-43B5-BDE3-498026295FD1}"/>
                  </a:ext>
                </a:extLst>
              </p:cNvPr>
              <p:cNvSpPr txBox="1">
                <a:spLocks noRot="1" noChangeAspect="1" noMove="1" noResize="1" noEditPoints="1" noAdjustHandles="1" noChangeArrowheads="1" noChangeShapeType="1" noTextEdit="1"/>
              </p:cNvSpPr>
              <p:nvPr/>
            </p:nvSpPr>
            <p:spPr>
              <a:xfrm>
                <a:off x="438462" y="4196974"/>
                <a:ext cx="11077731" cy="1327158"/>
              </a:xfrm>
              <a:prstGeom prst="rect">
                <a:avLst/>
              </a:prstGeom>
              <a:blipFill>
                <a:blip r:embed="rId3"/>
                <a:stretch>
                  <a:fillRect l="-385" t="-33486" b="-27523"/>
                </a:stretch>
              </a:blipFill>
            </p:spPr>
            <p:txBody>
              <a:bodyPr/>
              <a:lstStyle/>
              <a:p>
                <a:r>
                  <a:rPr lang="fr-FR">
                    <a:noFill/>
                  </a:rPr>
                  <a:t> </a:t>
                </a:r>
              </a:p>
            </p:txBody>
          </p:sp>
        </mc:Fallback>
      </mc:AlternateContent>
    </p:spTree>
    <p:extLst>
      <p:ext uri="{BB962C8B-B14F-4D97-AF65-F5344CB8AC3E}">
        <p14:creationId xmlns:p14="http://schemas.microsoft.com/office/powerpoint/2010/main" val="363163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41864E-8939-467B-91B2-9725A5203BCA}"/>
              </a:ext>
            </a:extLst>
          </p:cNvPr>
          <p:cNvSpPr>
            <a:spLocks noGrp="1"/>
          </p:cNvSpPr>
          <p:nvPr>
            <p:ph type="title"/>
          </p:nvPr>
        </p:nvSpPr>
        <p:spPr/>
        <p:txBody>
          <a:bodyPr>
            <a:normAutofit/>
          </a:bodyPr>
          <a:lstStyle/>
          <a:p>
            <a:r>
              <a:rPr lang="fr-FR" sz="4000" b="1" i="1" u="sng" dirty="0">
                <a:effectLst/>
                <a:latin typeface="Calibri" panose="020F0502020204030204" pitchFamily="34" charset="0"/>
                <a:ea typeface="Calibri" panose="020F0502020204030204" pitchFamily="34" charset="0"/>
                <a:cs typeface="Times New Roman" panose="02020603050405020304" pitchFamily="18" charset="0"/>
              </a:rPr>
              <a:t>III. Le théorème fondamental</a:t>
            </a:r>
            <a:endParaRPr lang="fr-FR" sz="8000" dirty="0"/>
          </a:p>
        </p:txBody>
      </p:sp>
      <mc:AlternateContent xmlns:mc="http://schemas.openxmlformats.org/markup-compatibility/2006">
        <mc:Choice xmlns:a14="http://schemas.microsoft.com/office/drawing/2010/main" Requires="a14">
          <p:sp>
            <p:nvSpPr>
              <p:cNvPr id="3" name="Espace réservé du contenu 2">
                <a:extLst>
                  <a:ext uri="{FF2B5EF4-FFF2-40B4-BE49-F238E27FC236}">
                    <a16:creationId xmlns:a16="http://schemas.microsoft.com/office/drawing/2014/main" id="{FE40C8F1-C265-4F85-AB38-246849599017}"/>
                  </a:ext>
                </a:extLst>
              </p:cNvPr>
              <p:cNvSpPr>
                <a:spLocks noGrp="1"/>
              </p:cNvSpPr>
              <p:nvPr>
                <p:ph idx="1"/>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normAutofit fontScale="92500" lnSpcReduction="10000"/>
              </a:bodyPr>
              <a:lstStyle/>
              <a:p>
                <a:pPr>
                  <a:lnSpc>
                    <a:spcPct val="115000"/>
                  </a:lnSpc>
                  <a:spcAft>
                    <a:spcPts val="1000"/>
                  </a:spcAft>
                </a:pP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Quand j’étais lycéen, je me suis posé cette question : comment se fait-il qu’il y ait un lien entre le calcul d’aire et le calcul de dérivée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La réponse est dans le théorème fondamental :</a:t>
                </a:r>
              </a:p>
              <a:p>
                <a:pPr>
                  <a:lnSpc>
                    <a:spcPct val="115000"/>
                  </a:lnSpc>
                  <a:spcAft>
                    <a:spcPts val="1000"/>
                  </a:spcAft>
                </a:pPr>
                <a:r>
                  <a:rPr lang="fr-FR"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https://fr.wikipedia.org/wiki/Th%C3%A9or%C3%A8me_fondamental_de_l%27analyse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En effet, si on pose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𝐹</m:t>
                    </m:r>
                    <m:d>
                      <m:dPr>
                        <m:ctrlPr>
                          <a:rPr lang="fr-FR"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d>
                    <m:r>
                      <a:rPr lang="fr-FR" sz="1800" i="1">
                        <a:effectLst/>
                        <a:latin typeface="Cambria Math" panose="02040503050406030204" pitchFamily="18" charset="0"/>
                        <a:ea typeface="Calibri" panose="020F0502020204030204" pitchFamily="34" charset="0"/>
                        <a:cs typeface="Times New Roman" panose="02020603050405020304" pitchFamily="18" charset="0"/>
                      </a:rPr>
                      <m:t>=</m:t>
                    </m:r>
                    <m:nary>
                      <m:naryPr>
                        <m:limLoc m:val="subSup"/>
                        <m:ctrlPr>
                          <a:rPr lang="fr-FR" sz="1800" i="1">
                            <a:effectLst/>
                            <a:latin typeface="Cambria Math" panose="02040503050406030204" pitchFamily="18" charset="0"/>
                            <a:ea typeface="Calibri" panose="020F0502020204030204" pitchFamily="34" charset="0"/>
                            <a:cs typeface="Times New Roman" panose="02020603050405020304" pitchFamily="18" charset="0"/>
                          </a:rPr>
                        </m:ctrlPr>
                      </m:naryPr>
                      <m:sub>
                        <m:r>
                          <a:rPr lang="fr-FR" sz="1800" i="1">
                            <a:effectLst/>
                            <a:latin typeface="Cambria Math" panose="02040503050406030204" pitchFamily="18" charset="0"/>
                            <a:ea typeface="Calibri" panose="020F0502020204030204" pitchFamily="34" charset="0"/>
                            <a:cs typeface="Times New Roman" panose="02020603050405020304" pitchFamily="18" charset="0"/>
                          </a:rPr>
                          <m:t>𝑎</m:t>
                        </m:r>
                      </m:sub>
                      <m:sup>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sup>
                      <m:e>
                        <m:r>
                          <a:rPr lang="fr-FR" sz="1800" i="1">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fr-FR"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𝑡</m:t>
                            </m:r>
                          </m:e>
                        </m:d>
                        <m:r>
                          <a:rPr lang="fr-FR" sz="1800" i="1">
                            <a:effectLst/>
                            <a:latin typeface="Cambria Math" panose="02040503050406030204" pitchFamily="18" charset="0"/>
                            <a:ea typeface="Calibri" panose="020F0502020204030204" pitchFamily="34" charset="0"/>
                            <a:cs typeface="Times New Roman" panose="02020603050405020304" pitchFamily="18" charset="0"/>
                          </a:rPr>
                          <m:t>𝑑𝑡</m:t>
                        </m:r>
                      </m:e>
                    </m:nary>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alors, sous certaines conditions sympathiques, </a:t>
                </a:r>
                <a14:m>
                  <m:oMath xmlns:m="http://schemas.openxmlformats.org/officeDocument/2006/math">
                    <m:sSup>
                      <m:sSup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𝐹</m:t>
                        </m:r>
                      </m:e>
                      <m:sup>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sup>
                    </m:sSup>
                    <m:d>
                      <m:d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𝑓</m:t>
                    </m:r>
                    <m:d>
                      <m:d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On dit que </a:t>
                </a:r>
                <a14:m>
                  <m:oMath xmlns:m="http://schemas.openxmlformats.org/officeDocument/2006/math">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𝐹</m:t>
                    </m:r>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est une primitive de </a:t>
                </a:r>
                <a14:m>
                  <m:oMath xmlns:m="http://schemas.openxmlformats.org/officeDocument/2006/math">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𝑓</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C’est ce résultat qui a permis des simplifications spectaculaires dans les calculs d’aire et de volume.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Les équations différentielles </a:t>
                </a:r>
                <a:r>
                  <a:rPr lang="fr-FR" sz="1800" dirty="0">
                    <a:effectLst/>
                    <a:latin typeface="Calibri" panose="020F0502020204030204" pitchFamily="34" charset="0"/>
                    <a:ea typeface="Calibri" panose="020F0502020204030204" pitchFamily="34" charset="0"/>
                    <a:cs typeface="Times New Roman" panose="02020603050405020304" pitchFamily="18" charset="0"/>
                  </a:rPr>
                  <a:t>: on va voir dans le chapitre suivant comment modéliser un phénomène avec une équation différentielle, i.e. une équation où figurent une fonction et sa dérivée.</a:t>
                </a:r>
              </a:p>
              <a:p>
                <a:endParaRPr lang="fr-FR" dirty="0"/>
              </a:p>
            </p:txBody>
          </p:sp>
        </mc:Choice>
        <mc:Fallback>
          <p:sp>
            <p:nvSpPr>
              <p:cNvPr id="3" name="Espace réservé du contenu 2">
                <a:extLst>
                  <a:ext uri="{FF2B5EF4-FFF2-40B4-BE49-F238E27FC236}">
                    <a16:creationId xmlns:a16="http://schemas.microsoft.com/office/drawing/2014/main" id="{FE40C8F1-C265-4F85-AB38-246849599017}"/>
                  </a:ext>
                </a:extLst>
              </p:cNvPr>
              <p:cNvSpPr>
                <a:spLocks noGrp="1" noRot="1" noChangeAspect="1" noMove="1" noResize="1" noEditPoints="1" noAdjustHandles="1" noChangeArrowheads="1" noChangeShapeType="1" noTextEdit="1"/>
              </p:cNvSpPr>
              <p:nvPr>
                <p:ph idx="1"/>
              </p:nvPr>
            </p:nvSpPr>
            <p:spPr>
              <a:blipFill>
                <a:blip r:embed="rId3"/>
                <a:stretch>
                  <a:fillRect l="-290" t="-420"/>
                </a:stretch>
              </a:blipFill>
            </p:spPr>
            <p:txBody>
              <a:bodyPr/>
              <a:lstStyle/>
              <a:p>
                <a:r>
                  <a:rPr lang="fr-FR">
                    <a:noFill/>
                  </a:rPr>
                  <a:t> </a:t>
                </a:r>
              </a:p>
            </p:txBody>
          </p:sp>
        </mc:Fallback>
      </mc:AlternateContent>
    </p:spTree>
    <p:extLst>
      <p:ext uri="{BB962C8B-B14F-4D97-AF65-F5344CB8AC3E}">
        <p14:creationId xmlns:p14="http://schemas.microsoft.com/office/powerpoint/2010/main" val="49072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C92F40-EB22-4D1C-BAFE-C69BA7F25831}"/>
              </a:ext>
            </a:extLst>
          </p:cNvPr>
          <p:cNvSpPr>
            <a:spLocks noGrp="1"/>
          </p:cNvSpPr>
          <p:nvPr>
            <p:ph type="title"/>
          </p:nvPr>
        </p:nvSpPr>
        <p:spPr/>
        <p:txBody>
          <a:bodyPr>
            <a:normAutofit/>
          </a:bodyPr>
          <a:lstStyle/>
          <a:p>
            <a:r>
              <a:rPr lang="fr-FR" sz="4000" b="1" i="1" u="sng" dirty="0">
                <a:effectLst/>
                <a:latin typeface="Calibri" panose="020F0502020204030204" pitchFamily="34" charset="0"/>
                <a:ea typeface="Calibri" panose="020F0502020204030204" pitchFamily="34" charset="0"/>
                <a:cs typeface="Times New Roman" panose="02020603050405020304" pitchFamily="18" charset="0"/>
              </a:rPr>
              <a:t>IV. A quoi ça peut servir ?</a:t>
            </a:r>
            <a:endParaRPr lang="fr-FR" sz="8000" dirty="0"/>
          </a:p>
        </p:txBody>
      </p:sp>
      <mc:AlternateContent xmlns:mc="http://schemas.openxmlformats.org/markup-compatibility/2006">
        <mc:Choice xmlns:a14="http://schemas.microsoft.com/office/drawing/2010/main" Requires="a14">
          <p:sp>
            <p:nvSpPr>
              <p:cNvPr id="3" name="Espace réservé du contenu 2">
                <a:extLst>
                  <a:ext uri="{FF2B5EF4-FFF2-40B4-BE49-F238E27FC236}">
                    <a16:creationId xmlns:a16="http://schemas.microsoft.com/office/drawing/2014/main" id="{EFDA911C-A7C6-40F4-9716-C2A78ABD6C4D}"/>
                  </a:ext>
                </a:extLst>
              </p:cNvPr>
              <p:cNvSpPr>
                <a:spLocks noGrp="1"/>
              </p:cNvSpPr>
              <p:nvPr>
                <p:ph idx="1"/>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lstStyle/>
              <a:p>
                <a:r>
                  <a:rPr lang="fr-FR" sz="1800" dirty="0">
                    <a:effectLst/>
                    <a:latin typeface="Calibri" panose="020F0502020204030204" pitchFamily="34" charset="0"/>
                    <a:ea typeface="Calibri" panose="020F0502020204030204" pitchFamily="34" charset="0"/>
                    <a:cs typeface="Times New Roman" panose="02020603050405020304" pitchFamily="18" charset="0"/>
                  </a:rPr>
                  <a:t>On pourrait laisser ces joujoux aux mathématiciens et retourner à nos occupations diverses mais (mal)heureusement, le calcul différentiel est essentiel à toutes les sciences et se retrouve par ricochet dans notre vie de tous les jours (attentions aux vitesses excessives !).</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On peut rechercher le maximum d’une fonction en cherchant les valeurs où sa dérivée s’annule.</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On veut savoir, parmi les rectangles de périmètre donné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𝑝</m:t>
                    </m:r>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celui qui délimite l’aire maximum (vous avez peut-être une petite idée).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mc:Choice>
        <mc:Fallback>
          <p:sp>
            <p:nvSpPr>
              <p:cNvPr id="3" name="Espace réservé du contenu 2">
                <a:extLst>
                  <a:ext uri="{FF2B5EF4-FFF2-40B4-BE49-F238E27FC236}">
                    <a16:creationId xmlns:a16="http://schemas.microsoft.com/office/drawing/2014/main" id="{EFDA911C-A7C6-40F4-9716-C2A78ABD6C4D}"/>
                  </a:ext>
                </a:extLst>
              </p:cNvPr>
              <p:cNvSpPr>
                <a:spLocks noGrp="1" noRot="1" noChangeAspect="1" noMove="1" noResize="1" noEditPoints="1" noAdjustHandles="1" noChangeArrowheads="1" noChangeShapeType="1" noTextEdit="1"/>
              </p:cNvSpPr>
              <p:nvPr>
                <p:ph idx="1"/>
              </p:nvPr>
            </p:nvSpPr>
            <p:spPr>
              <a:blipFill>
                <a:blip r:embed="rId2"/>
                <a:stretch>
                  <a:fillRect l="-406" t="-1261"/>
                </a:stretch>
              </a:blipFill>
            </p:spPr>
            <p:txBody>
              <a:bodyPr/>
              <a:lstStyle/>
              <a:p>
                <a:r>
                  <a:rPr lang="fr-FR">
                    <a:noFill/>
                  </a:rPr>
                  <a:t> </a:t>
                </a:r>
              </a:p>
            </p:txBody>
          </p:sp>
        </mc:Fallback>
      </mc:AlternateContent>
      <p:pic>
        <p:nvPicPr>
          <p:cNvPr id="6" name="Image 5">
            <a:extLst>
              <a:ext uri="{FF2B5EF4-FFF2-40B4-BE49-F238E27FC236}">
                <a16:creationId xmlns:a16="http://schemas.microsoft.com/office/drawing/2014/main" id="{996504AA-0FB1-42C9-844F-43AAB6CEA25F}"/>
              </a:ext>
            </a:extLst>
          </p:cNvPr>
          <p:cNvPicPr/>
          <p:nvPr/>
        </p:nvPicPr>
        <p:blipFill>
          <a:blip r:embed="rId3">
            <a:extLst>
              <a:ext uri="{28A0092B-C50C-407E-A947-70E740481C1C}">
                <a14:useLocalDpi xmlns:a14="http://schemas.microsoft.com/office/drawing/2010/main" val="0"/>
              </a:ext>
            </a:extLst>
          </a:blip>
          <a:stretch>
            <a:fillRect/>
          </a:stretch>
        </p:blipFill>
        <p:spPr>
          <a:xfrm>
            <a:off x="4977130" y="3205297"/>
            <a:ext cx="2237740" cy="1463040"/>
          </a:xfrm>
          <a:prstGeom prst="rect">
            <a:avLst/>
          </a:prstGeom>
        </p:spPr>
      </p:pic>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A1661AB4-9C65-4FAC-8CB8-8B0A986D5376}"/>
                  </a:ext>
                </a:extLst>
              </p:cNvPr>
              <p:cNvSpPr txBox="1"/>
              <p:nvPr/>
            </p:nvSpPr>
            <p:spPr>
              <a:xfrm>
                <a:off x="1016438" y="4668337"/>
                <a:ext cx="10337361" cy="1186735"/>
              </a:xfrm>
              <a:prstGeom prst="rect">
                <a:avLst/>
              </a:prstGeom>
              <a:noFill/>
            </p:spPr>
            <p:txBody>
              <a:bodyPr wrap="square">
                <a:spAutoFit/>
              </a:bodyPr>
              <a:lstStyle/>
              <a:p>
                <a:pPr>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On a ici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𝑎</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𝑏</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fr-FR"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𝑝</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l’aire du rectangle vaut </a:t>
                </a:r>
                <a14:m>
                  <m:oMath xmlns:m="http://schemas.openxmlformats.org/officeDocument/2006/math">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𝑎𝑏</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𝑎</m:t>
                    </m:r>
                    <m:d>
                      <m:d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𝑝</m:t>
                            </m:r>
                          </m:num>
                          <m:den>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𝑎</m:t>
                        </m:r>
                      </m:e>
                    </m:d>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𝑓</m:t>
                    </m:r>
                    <m:d>
                      <m:d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𝑎</m:t>
                        </m:r>
                      </m:e>
                    </m:d>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On représente la fonction </a:t>
                </a:r>
                <a14:m>
                  <m:oMath xmlns:m="http://schemas.openxmlformats.org/officeDocument/2006/math">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𝑓</m:t>
                    </m:r>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ci-dessous et, en cherchant la valeur pour laquelle la dérivée s’annule, on trouve que le maximum cherché est obtenu pour </a:t>
                </a:r>
                <a14:m>
                  <m:oMath xmlns:m="http://schemas.openxmlformats.org/officeDocument/2006/math">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𝑝</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/4</m:t>
                    </m:r>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ce qui donne bien sûr un carré.</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ZoneTexte 7">
                <a:extLst>
                  <a:ext uri="{FF2B5EF4-FFF2-40B4-BE49-F238E27FC236}">
                    <a16:creationId xmlns:a16="http://schemas.microsoft.com/office/drawing/2014/main" id="{A1661AB4-9C65-4FAC-8CB8-8B0A986D5376}"/>
                  </a:ext>
                </a:extLst>
              </p:cNvPr>
              <p:cNvSpPr txBox="1">
                <a:spLocks noRot="1" noChangeAspect="1" noMove="1" noResize="1" noEditPoints="1" noAdjustHandles="1" noChangeArrowheads="1" noChangeShapeType="1" noTextEdit="1"/>
              </p:cNvSpPr>
              <p:nvPr/>
            </p:nvSpPr>
            <p:spPr>
              <a:xfrm>
                <a:off x="1016438" y="4668337"/>
                <a:ext cx="10337361" cy="1186735"/>
              </a:xfrm>
              <a:prstGeom prst="rect">
                <a:avLst/>
              </a:prstGeom>
              <a:blipFill>
                <a:blip r:embed="rId4"/>
                <a:stretch>
                  <a:fillRect l="-531" r="-944" b="-7732"/>
                </a:stretch>
              </a:blipFill>
            </p:spPr>
            <p:txBody>
              <a:bodyPr/>
              <a:lstStyle/>
              <a:p>
                <a:r>
                  <a:rPr lang="fr-FR">
                    <a:noFill/>
                  </a:rPr>
                  <a:t> </a:t>
                </a:r>
              </a:p>
            </p:txBody>
          </p:sp>
        </mc:Fallback>
      </mc:AlternateContent>
    </p:spTree>
    <p:extLst>
      <p:ext uri="{BB962C8B-B14F-4D97-AF65-F5344CB8AC3E}">
        <p14:creationId xmlns:p14="http://schemas.microsoft.com/office/powerpoint/2010/main" val="322339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5CEF128-B6F4-4901-B506-6473B4702AF4}"/>
              </a:ext>
            </a:extLst>
          </p:cNvPr>
          <p:cNvPicPr/>
          <p:nvPr/>
        </p:nvPicPr>
        <p:blipFill>
          <a:blip r:embed="rId2">
            <a:extLst>
              <a:ext uri="{28A0092B-C50C-407E-A947-70E740481C1C}">
                <a14:useLocalDpi xmlns:a14="http://schemas.microsoft.com/office/drawing/2010/main" val="0"/>
              </a:ext>
            </a:extLst>
          </a:blip>
          <a:stretch>
            <a:fillRect/>
          </a:stretch>
        </p:blipFill>
        <p:spPr>
          <a:xfrm>
            <a:off x="4321802" y="757423"/>
            <a:ext cx="3366770" cy="230632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pic>
      <p:sp>
        <p:nvSpPr>
          <p:cNvPr id="6" name="ZoneTexte 5">
            <a:extLst>
              <a:ext uri="{FF2B5EF4-FFF2-40B4-BE49-F238E27FC236}">
                <a16:creationId xmlns:a16="http://schemas.microsoft.com/office/drawing/2014/main" id="{8D356576-F5FB-40ED-929F-F4BD0F6D4C06}"/>
              </a:ext>
            </a:extLst>
          </p:cNvPr>
          <p:cNvSpPr txBox="1"/>
          <p:nvPr/>
        </p:nvSpPr>
        <p:spPr>
          <a:xfrm>
            <a:off x="737016" y="3821679"/>
            <a:ext cx="10717967" cy="71070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On pouvait dans ce cas faire autrement et si le calcul différentiel se limitait à ce genre d’applications, on n’en parlerait plus depuis longtemps…</a:t>
            </a:r>
          </a:p>
        </p:txBody>
      </p:sp>
      <p:sp>
        <p:nvSpPr>
          <p:cNvPr id="8" name="ZoneTexte 7">
            <a:extLst>
              <a:ext uri="{FF2B5EF4-FFF2-40B4-BE49-F238E27FC236}">
                <a16:creationId xmlns:a16="http://schemas.microsoft.com/office/drawing/2014/main" id="{8C2D80E7-85C8-421C-860D-5BC27009B913}"/>
              </a:ext>
            </a:extLst>
          </p:cNvPr>
          <p:cNvSpPr txBox="1"/>
          <p:nvPr/>
        </p:nvSpPr>
        <p:spPr>
          <a:xfrm>
            <a:off x="710045" y="5389870"/>
            <a:ext cx="10717966" cy="710707"/>
          </a:xfrm>
          <a:prstGeom prst="rect">
            <a:avLst/>
          </a:prstGeom>
          <a:solidFill>
            <a:srgbClr val="B4C7E7"/>
          </a:solidFill>
        </p:spPr>
        <p:txBody>
          <a:bodyPr wrap="square">
            <a:spAutoFit/>
          </a:bodyPr>
          <a:lstStyle/>
          <a:p>
            <a:pPr>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PS : le meilleur résultat, pour un périmètre donné avec une courbe fermée, est obtenu par le cercle mais la démonstration est un peu plus technique.</a:t>
            </a:r>
          </a:p>
        </p:txBody>
      </p:sp>
    </p:spTree>
    <p:extLst>
      <p:ext uri="{BB962C8B-B14F-4D97-AF65-F5344CB8AC3E}">
        <p14:creationId xmlns:p14="http://schemas.microsoft.com/office/powerpoint/2010/main" val="259557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4FB97C-5403-47E2-B3E3-5E2DC12EC96B}"/>
              </a:ext>
            </a:extLst>
          </p:cNvPr>
          <p:cNvSpPr>
            <a:spLocks noGrp="1"/>
          </p:cNvSpPr>
          <p:nvPr>
            <p:ph type="title"/>
          </p:nvPr>
        </p:nvSpPr>
        <p:spPr/>
        <p:txBody>
          <a:bodyPr>
            <a:normAutofit/>
          </a:bodyPr>
          <a:lstStyle/>
          <a:p>
            <a:r>
              <a:rPr lang="fr-FR" sz="4000" b="1" dirty="0">
                <a:effectLst/>
                <a:latin typeface="Calibri" panose="020F0502020204030204" pitchFamily="34" charset="0"/>
                <a:ea typeface="Calibri" panose="020F0502020204030204" pitchFamily="34" charset="0"/>
                <a:cs typeface="Times New Roman" panose="02020603050405020304" pitchFamily="18" charset="0"/>
              </a:rPr>
              <a:t>1 - Refroidissement d’une tasse de thé :</a:t>
            </a:r>
            <a:endParaRPr lang="fr-FR" sz="8000" dirty="0"/>
          </a:p>
        </p:txBody>
      </p:sp>
      <mc:AlternateContent xmlns:mc="http://schemas.openxmlformats.org/markup-compatibility/2006">
        <mc:Choice xmlns:a14="http://schemas.microsoft.com/office/drawing/2010/main" Requires="a14">
          <p:sp>
            <p:nvSpPr>
              <p:cNvPr id="3" name="Espace réservé du contenu 2">
                <a:extLst>
                  <a:ext uri="{FF2B5EF4-FFF2-40B4-BE49-F238E27FC236}">
                    <a16:creationId xmlns:a16="http://schemas.microsoft.com/office/drawing/2014/main" id="{3F6FA925-E2C9-4224-A82D-4AD1115DB1C3}"/>
                  </a:ext>
                </a:extLst>
              </p:cNvPr>
              <p:cNvSpPr>
                <a:spLocks noGrp="1"/>
              </p:cNvSpPr>
              <p:nvPr>
                <p:ph idx="1"/>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lstStyle/>
              <a:p>
                <a:pPr>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On part du principe que la vitesse de refroidissement de la température du thé est proportionnelle à la différence de la température du thé avec la température extérieure. On prend pour simplifier les notations </a:t>
                </a:r>
                <a14:m>
                  <m:oMath xmlns:m="http://schemas.openxmlformats.org/officeDocument/2006/math">
                    <m:sSub>
                      <m:sSubPr>
                        <m:ctrlPr>
                          <a:rPr lang="fr-FR"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𝑇</m:t>
                        </m:r>
                      </m:e>
                      <m:sub>
                        <m:r>
                          <a:rPr lang="fr-FR" sz="1800" i="1">
                            <a:effectLst/>
                            <a:latin typeface="Cambria Math" panose="02040503050406030204" pitchFamily="18" charset="0"/>
                            <a:ea typeface="Calibri" panose="020F0502020204030204" pitchFamily="34" charset="0"/>
                            <a:cs typeface="Times New Roman" panose="02020603050405020304" pitchFamily="18" charset="0"/>
                          </a:rPr>
                          <m:t>0</m:t>
                        </m:r>
                      </m:sub>
                    </m:sSub>
                    <m:r>
                      <a:rPr lang="fr-FR" sz="1800" i="1">
                        <a:effectLst/>
                        <a:latin typeface="Cambria Math" panose="02040503050406030204" pitchFamily="18" charset="0"/>
                        <a:ea typeface="Calibri" panose="020F0502020204030204" pitchFamily="34" charset="0"/>
                        <a:cs typeface="Times New Roman" panose="02020603050405020304" pitchFamily="18" charset="0"/>
                      </a:rPr>
                      <m:t>=100°</m:t>
                    </m:r>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température de l’eau que l’on verse (attention toutefois : thé bouillu=thé foutu…) et 0° comme température extérieure.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Si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𝐶</m:t>
                    </m:r>
                  </m:oMath>
                </a14:m>
                <a:r>
                  <a:rPr lang="fr-FR" sz="1800" dirty="0">
                    <a:effectLst/>
                    <a:latin typeface="Calibri" panose="020F0502020204030204" pitchFamily="34" charset="0"/>
                    <a:ea typeface="Calibri" panose="020F0502020204030204" pitchFamily="34" charset="0"/>
                    <a:cs typeface="Times New Roman" panose="02020603050405020304" pitchFamily="18" charset="0"/>
                  </a:rPr>
                  <a:t> est le coefficient de proportionnalité,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𝑡</m:t>
                    </m:r>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désigne le temps et </a:t>
                </a:r>
                <a14:m>
                  <m:oMath xmlns:m="http://schemas.openxmlformats.org/officeDocument/2006/math">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𝑑𝑡</m:t>
                    </m:r>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un accroissement infinitésimal du temps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On dresse alors le tableau suivant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mc:Choice>
        <mc:Fallback>
          <p:sp>
            <p:nvSpPr>
              <p:cNvPr id="3" name="Espace réservé du contenu 2">
                <a:extLst>
                  <a:ext uri="{FF2B5EF4-FFF2-40B4-BE49-F238E27FC236}">
                    <a16:creationId xmlns:a16="http://schemas.microsoft.com/office/drawing/2014/main" id="{3F6FA925-E2C9-4224-A82D-4AD1115DB1C3}"/>
                  </a:ext>
                </a:extLst>
              </p:cNvPr>
              <p:cNvSpPr>
                <a:spLocks noGrp="1" noRot="1" noChangeAspect="1" noMove="1" noResize="1" noEditPoints="1" noAdjustHandles="1" noChangeArrowheads="1" noChangeShapeType="1" noTextEdit="1"/>
              </p:cNvSpPr>
              <p:nvPr>
                <p:ph idx="1"/>
              </p:nvPr>
            </p:nvSpPr>
            <p:spPr>
              <a:blipFill>
                <a:blip r:embed="rId2"/>
                <a:stretch>
                  <a:fillRect l="-406" t="-14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graphicFrame>
            <p:nvGraphicFramePr>
              <p:cNvPr id="4" name="Tableau 3">
                <a:extLst>
                  <a:ext uri="{FF2B5EF4-FFF2-40B4-BE49-F238E27FC236}">
                    <a16:creationId xmlns:a16="http://schemas.microsoft.com/office/drawing/2014/main" id="{8BBC9BDB-8645-4FE5-B99A-94622D96A2FF}"/>
                  </a:ext>
                </a:extLst>
              </p:cNvPr>
              <p:cNvGraphicFramePr>
                <a:graphicFrameLocks noGrp="1"/>
              </p:cNvGraphicFramePr>
              <p:nvPr>
                <p:extLst>
                  <p:ext uri="{D42A27DB-BD31-4B8C-83A1-F6EECF244321}">
                    <p14:modId xmlns:p14="http://schemas.microsoft.com/office/powerpoint/2010/main" val="1312951634"/>
                  </p:ext>
                </p:extLst>
              </p:nvPr>
            </p:nvGraphicFramePr>
            <p:xfrm>
              <a:off x="1856096" y="4545137"/>
              <a:ext cx="6960356" cy="1631825"/>
            </p:xfrm>
            <a:graphic>
              <a:graphicData uri="http://schemas.openxmlformats.org/drawingml/2006/table">
                <a:tbl>
                  <a:tblPr firstRow="1" firstCol="1" bandRow="1">
                    <a:tableStyleId>{5C22544A-7EE6-4342-B048-85BDC9FD1C3A}</a:tableStyleId>
                  </a:tblPr>
                  <a:tblGrid>
                    <a:gridCol w="2683372">
                      <a:extLst>
                        <a:ext uri="{9D8B030D-6E8A-4147-A177-3AD203B41FA5}">
                          <a16:colId xmlns:a16="http://schemas.microsoft.com/office/drawing/2014/main" val="3069205023"/>
                        </a:ext>
                      </a:extLst>
                    </a:gridCol>
                    <a:gridCol w="2139544">
                      <a:extLst>
                        <a:ext uri="{9D8B030D-6E8A-4147-A177-3AD203B41FA5}">
                          <a16:colId xmlns:a16="http://schemas.microsoft.com/office/drawing/2014/main" val="1833929944"/>
                        </a:ext>
                      </a:extLst>
                    </a:gridCol>
                    <a:gridCol w="2137440">
                      <a:extLst>
                        <a:ext uri="{9D8B030D-6E8A-4147-A177-3AD203B41FA5}">
                          <a16:colId xmlns:a16="http://schemas.microsoft.com/office/drawing/2014/main" val="2199003181"/>
                        </a:ext>
                      </a:extLst>
                    </a:gridCol>
                  </a:tblGrid>
                  <a:tr h="590799">
                    <a:tc>
                      <a:txBody>
                        <a:bodyPr/>
                        <a:lstStyle/>
                        <a:p>
                          <a:pPr>
                            <a:lnSpc>
                              <a:spcPct val="115000"/>
                            </a:lnSpc>
                            <a:spcAft>
                              <a:spcPts val="1000"/>
                            </a:spcAft>
                          </a:pPr>
                          <a:r>
                            <a:rPr lang="fr-FR" sz="1800">
                              <a:effectLst/>
                            </a:rPr>
                            <a:t> </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fr-FR" sz="1800">
                              <a:effectLst/>
                            </a:rPr>
                            <a:t>Instant t</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fr-FR" sz="1800">
                              <a:effectLst/>
                            </a:rPr>
                            <a:t>Instant </a:t>
                          </a:r>
                          <a14:m>
                            <m:oMath xmlns:m="http://schemas.openxmlformats.org/officeDocument/2006/math">
                              <m:r>
                                <a:rPr lang="fr-FR" sz="1800">
                                  <a:effectLst/>
                                  <a:latin typeface="Cambria Math" panose="02040503050406030204" pitchFamily="18" charset="0"/>
                                </a:rPr>
                                <m:t>𝑡</m:t>
                              </m:r>
                              <m:r>
                                <a:rPr lang="fr-FR" sz="1800">
                                  <a:effectLst/>
                                  <a:latin typeface="Cambria Math" panose="02040503050406030204" pitchFamily="18" charset="0"/>
                                </a:rPr>
                                <m:t>+</m:t>
                              </m:r>
                              <m:r>
                                <a:rPr lang="fr-FR" sz="1800">
                                  <a:effectLst/>
                                  <a:latin typeface="Cambria Math" panose="02040503050406030204" pitchFamily="18" charset="0"/>
                                </a:rPr>
                                <m:t>𝑑𝑡</m:t>
                              </m:r>
                            </m:oMath>
                          </a14:m>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66008933"/>
                      </a:ext>
                    </a:extLst>
                  </a:tr>
                  <a:tr h="1041026">
                    <a:tc>
                      <a:txBody>
                        <a:bodyPr/>
                        <a:lstStyle/>
                        <a:p>
                          <a:pPr>
                            <a:lnSpc>
                              <a:spcPct val="115000"/>
                            </a:lnSpc>
                            <a:spcAft>
                              <a:spcPts val="1000"/>
                            </a:spcAft>
                          </a:pPr>
                          <a:r>
                            <a:rPr lang="fr-FR" sz="1800">
                              <a:effectLst/>
                            </a:rPr>
                            <a:t>Température du thé</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14:m>
                            <m:oMathPara xmlns:m="http://schemas.openxmlformats.org/officeDocument/2006/math">
                              <m:oMathParaPr>
                                <m:jc m:val="centerGroup"/>
                              </m:oMathParaPr>
                              <m:oMath xmlns:m="http://schemas.openxmlformats.org/officeDocument/2006/math">
                                <m:r>
                                  <a:rPr lang="fr-FR" sz="1800">
                                    <a:effectLst/>
                                    <a:latin typeface="Cambria Math" panose="02040503050406030204" pitchFamily="18" charset="0"/>
                                  </a:rPr>
                                  <m:t>𝑇</m:t>
                                </m:r>
                                <m:r>
                                  <a:rPr lang="fr-FR" sz="1800">
                                    <a:effectLst/>
                                    <a:latin typeface="Cambria Math" panose="02040503050406030204" pitchFamily="18" charset="0"/>
                                  </a:rPr>
                                  <m:t>(</m:t>
                                </m:r>
                                <m:r>
                                  <a:rPr lang="fr-FR" sz="1800">
                                    <a:effectLst/>
                                    <a:latin typeface="Cambria Math" panose="02040503050406030204" pitchFamily="18" charset="0"/>
                                  </a:rPr>
                                  <m:t>𝑡</m:t>
                                </m:r>
                                <m:r>
                                  <a:rPr lang="fr-FR" sz="1800">
                                    <a:effectLst/>
                                    <a:latin typeface="Cambria Math" panose="02040503050406030204" pitchFamily="18" charset="0"/>
                                  </a:rPr>
                                  <m:t>)</m:t>
                                </m:r>
                              </m:oMath>
                            </m:oMathPara>
                          </a14:m>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14:m>
                            <m:oMathPara xmlns:m="http://schemas.openxmlformats.org/officeDocument/2006/math">
                              <m:oMathParaPr>
                                <m:jc m:val="centerGroup"/>
                              </m:oMathParaPr>
                              <m:oMath xmlns:m="http://schemas.openxmlformats.org/officeDocument/2006/math">
                                <m:r>
                                  <a:rPr lang="fr-FR" sz="1800">
                                    <a:effectLst/>
                                    <a:latin typeface="Cambria Math" panose="02040503050406030204" pitchFamily="18" charset="0"/>
                                  </a:rPr>
                                  <m:t>𝑇</m:t>
                                </m:r>
                                <m:r>
                                  <a:rPr lang="fr-FR" sz="1800">
                                    <a:effectLst/>
                                    <a:latin typeface="Cambria Math" panose="02040503050406030204" pitchFamily="18" charset="0"/>
                                  </a:rPr>
                                  <m:t>(</m:t>
                                </m:r>
                                <m:r>
                                  <a:rPr lang="fr-FR" sz="1800">
                                    <a:effectLst/>
                                    <a:latin typeface="Cambria Math" panose="02040503050406030204" pitchFamily="18" charset="0"/>
                                  </a:rPr>
                                  <m:t>𝑡</m:t>
                                </m:r>
                                <m:r>
                                  <a:rPr lang="fr-FR" sz="1800">
                                    <a:effectLst/>
                                    <a:latin typeface="Cambria Math" panose="02040503050406030204" pitchFamily="18" charset="0"/>
                                  </a:rPr>
                                  <m:t>)−</m:t>
                                </m:r>
                                <m:r>
                                  <a:rPr lang="fr-FR" sz="1800">
                                    <a:effectLst/>
                                    <a:latin typeface="Cambria Math" panose="02040503050406030204" pitchFamily="18" charset="0"/>
                                  </a:rPr>
                                  <m:t>𝐶</m:t>
                                </m:r>
                                <m:r>
                                  <a:rPr lang="fr-FR" sz="1800">
                                    <a:effectLst/>
                                    <a:latin typeface="Cambria Math" panose="02040503050406030204" pitchFamily="18" charset="0"/>
                                  </a:rPr>
                                  <m:t>.</m:t>
                                </m:r>
                                <m:r>
                                  <a:rPr lang="fr-FR" sz="1800">
                                    <a:effectLst/>
                                    <a:latin typeface="Cambria Math" panose="02040503050406030204" pitchFamily="18" charset="0"/>
                                  </a:rPr>
                                  <m:t>𝑇</m:t>
                                </m:r>
                                <m:r>
                                  <a:rPr lang="fr-FR" sz="1800">
                                    <a:effectLst/>
                                    <a:latin typeface="Cambria Math" panose="02040503050406030204" pitchFamily="18" charset="0"/>
                                  </a:rPr>
                                  <m:t>(</m:t>
                                </m:r>
                                <m:r>
                                  <a:rPr lang="fr-FR" sz="1800">
                                    <a:effectLst/>
                                    <a:latin typeface="Cambria Math" panose="02040503050406030204" pitchFamily="18" charset="0"/>
                                  </a:rPr>
                                  <m:t>𝑡</m:t>
                                </m:r>
                                <m:r>
                                  <a:rPr lang="fr-FR" sz="1800">
                                    <a:effectLst/>
                                    <a:latin typeface="Cambria Math" panose="02040503050406030204" pitchFamily="18" charset="0"/>
                                  </a:rPr>
                                  <m:t>)</m:t>
                                </m:r>
                                <m:r>
                                  <a:rPr lang="fr-FR" sz="1800">
                                    <a:effectLst/>
                                    <a:latin typeface="Cambria Math" panose="02040503050406030204" pitchFamily="18" charset="0"/>
                                  </a:rPr>
                                  <m:t>𝑑𝑡</m:t>
                                </m:r>
                              </m:oMath>
                            </m:oMathPara>
                          </a14:m>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5424592"/>
                      </a:ext>
                    </a:extLst>
                  </a:tr>
                </a:tbl>
              </a:graphicData>
            </a:graphic>
          </p:graphicFrame>
        </mc:Choice>
        <mc:Fallback xmlns="">
          <p:graphicFrame>
            <p:nvGraphicFramePr>
              <p:cNvPr id="4" name="Tableau 3">
                <a:extLst>
                  <a:ext uri="{FF2B5EF4-FFF2-40B4-BE49-F238E27FC236}">
                    <a16:creationId xmlns:a16="http://schemas.microsoft.com/office/drawing/2014/main" id="{8BBC9BDB-8645-4FE5-B99A-94622D96A2FF}"/>
                  </a:ext>
                </a:extLst>
              </p:cNvPr>
              <p:cNvGraphicFramePr>
                <a:graphicFrameLocks noGrp="1"/>
              </p:cNvGraphicFramePr>
              <p:nvPr>
                <p:extLst>
                  <p:ext uri="{D42A27DB-BD31-4B8C-83A1-F6EECF244321}">
                    <p14:modId xmlns:p14="http://schemas.microsoft.com/office/powerpoint/2010/main" val="1312951634"/>
                  </p:ext>
                </p:extLst>
              </p:nvPr>
            </p:nvGraphicFramePr>
            <p:xfrm>
              <a:off x="1856096" y="4545137"/>
              <a:ext cx="6960356" cy="1631825"/>
            </p:xfrm>
            <a:graphic>
              <a:graphicData uri="http://schemas.openxmlformats.org/drawingml/2006/table">
                <a:tbl>
                  <a:tblPr firstRow="1" firstCol="1" bandRow="1">
                    <a:tableStyleId>{5C22544A-7EE6-4342-B048-85BDC9FD1C3A}</a:tableStyleId>
                  </a:tblPr>
                  <a:tblGrid>
                    <a:gridCol w="2683372">
                      <a:extLst>
                        <a:ext uri="{9D8B030D-6E8A-4147-A177-3AD203B41FA5}">
                          <a16:colId xmlns:a16="http://schemas.microsoft.com/office/drawing/2014/main" val="3069205023"/>
                        </a:ext>
                      </a:extLst>
                    </a:gridCol>
                    <a:gridCol w="2139544">
                      <a:extLst>
                        <a:ext uri="{9D8B030D-6E8A-4147-A177-3AD203B41FA5}">
                          <a16:colId xmlns:a16="http://schemas.microsoft.com/office/drawing/2014/main" val="1833929944"/>
                        </a:ext>
                      </a:extLst>
                    </a:gridCol>
                    <a:gridCol w="2137440">
                      <a:extLst>
                        <a:ext uri="{9D8B030D-6E8A-4147-A177-3AD203B41FA5}">
                          <a16:colId xmlns:a16="http://schemas.microsoft.com/office/drawing/2014/main" val="2199003181"/>
                        </a:ext>
                      </a:extLst>
                    </a:gridCol>
                  </a:tblGrid>
                  <a:tr h="590799">
                    <a:tc>
                      <a:txBody>
                        <a:bodyPr/>
                        <a:lstStyle/>
                        <a:p>
                          <a:pPr>
                            <a:lnSpc>
                              <a:spcPct val="115000"/>
                            </a:lnSpc>
                            <a:spcAft>
                              <a:spcPts val="1000"/>
                            </a:spcAft>
                          </a:pPr>
                          <a:r>
                            <a:rPr lang="fr-FR" sz="1800">
                              <a:effectLst/>
                            </a:rPr>
                            <a:t> </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fr-FR" sz="1800">
                              <a:effectLst/>
                            </a:rPr>
                            <a:t>Instant t</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fr-FR"/>
                        </a:p>
                      </a:txBody>
                      <a:tcPr marL="68580" marR="68580" marT="0" marB="0">
                        <a:blipFill>
                          <a:blip r:embed="rId3"/>
                          <a:stretch>
                            <a:fillRect l="-225926" t="-8247" r="-1140" b="-179381"/>
                          </a:stretch>
                        </a:blipFill>
                      </a:tcPr>
                    </a:tc>
                    <a:extLst>
                      <a:ext uri="{0D108BD9-81ED-4DB2-BD59-A6C34878D82A}">
                        <a16:rowId xmlns:a16="http://schemas.microsoft.com/office/drawing/2014/main" val="3566008933"/>
                      </a:ext>
                    </a:extLst>
                  </a:tr>
                  <a:tr h="1041026">
                    <a:tc>
                      <a:txBody>
                        <a:bodyPr/>
                        <a:lstStyle/>
                        <a:p>
                          <a:pPr>
                            <a:lnSpc>
                              <a:spcPct val="115000"/>
                            </a:lnSpc>
                            <a:spcAft>
                              <a:spcPts val="1000"/>
                            </a:spcAft>
                          </a:pPr>
                          <a:r>
                            <a:rPr lang="fr-FR" sz="1800">
                              <a:effectLst/>
                            </a:rPr>
                            <a:t>Température du thé</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fr-FR"/>
                        </a:p>
                      </a:txBody>
                      <a:tcPr marL="68580" marR="68580" marT="0" marB="0">
                        <a:blipFill>
                          <a:blip r:embed="rId3"/>
                          <a:stretch>
                            <a:fillRect l="-125926" t="-61047" r="-101140" b="-1163"/>
                          </a:stretch>
                        </a:blipFill>
                      </a:tcPr>
                    </a:tc>
                    <a:tc>
                      <a:txBody>
                        <a:bodyPr/>
                        <a:lstStyle/>
                        <a:p>
                          <a:endParaRPr lang="fr-FR"/>
                        </a:p>
                      </a:txBody>
                      <a:tcPr marL="68580" marR="68580" marT="0" marB="0">
                        <a:blipFill>
                          <a:blip r:embed="rId3"/>
                          <a:stretch>
                            <a:fillRect l="-225926" t="-61047" r="-1140" b="-1163"/>
                          </a:stretch>
                        </a:blipFill>
                      </a:tcPr>
                    </a:tc>
                    <a:extLst>
                      <a:ext uri="{0D108BD9-81ED-4DB2-BD59-A6C34878D82A}">
                        <a16:rowId xmlns:a16="http://schemas.microsoft.com/office/drawing/2014/main" val="2405424592"/>
                      </a:ext>
                    </a:extLst>
                  </a:tr>
                </a:tbl>
              </a:graphicData>
            </a:graphic>
          </p:graphicFrame>
        </mc:Fallback>
      </mc:AlternateContent>
      <p:sp>
        <p:nvSpPr>
          <p:cNvPr id="5" name="Rectangle 1">
            <a:extLst>
              <a:ext uri="{FF2B5EF4-FFF2-40B4-BE49-F238E27FC236}">
                <a16:creationId xmlns:a16="http://schemas.microsoft.com/office/drawing/2014/main" id="{A5ADFDC0-FA3E-4B04-A60B-7E2C5A48BA6A}"/>
              </a:ext>
            </a:extLst>
          </p:cNvPr>
          <p:cNvSpPr>
            <a:spLocks noChangeArrowheads="1"/>
          </p:cNvSpPr>
          <p:nvPr/>
        </p:nvSpPr>
        <p:spPr bwMode="auto">
          <a:xfrm>
            <a:off x="3725915" y="4545742"/>
            <a:ext cx="11895426" cy="565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Tree>
    <p:extLst>
      <p:ext uri="{BB962C8B-B14F-4D97-AF65-F5344CB8AC3E}">
        <p14:creationId xmlns:p14="http://schemas.microsoft.com/office/powerpoint/2010/main" val="168841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ZoneTexte 4">
                <a:extLst>
                  <a:ext uri="{FF2B5EF4-FFF2-40B4-BE49-F238E27FC236}">
                    <a16:creationId xmlns:a16="http://schemas.microsoft.com/office/drawing/2014/main" id="{984D2269-8D5A-4063-A85B-561BAE91E6C2}"/>
                  </a:ext>
                </a:extLst>
              </p:cNvPr>
              <p:cNvSpPr txBox="1"/>
              <p:nvPr/>
            </p:nvSpPr>
            <p:spPr>
              <a:xfrm>
                <a:off x="393492" y="473910"/>
                <a:ext cx="11343806" cy="98591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a:lnSpc>
                    <a:spcPct val="115000"/>
                  </a:lnSpc>
                  <a:spcAft>
                    <a:spcPts val="1000"/>
                  </a:spcAft>
                </a:pP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On fait la différence des deux cases ce qui donne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14:m>
                  <m:oMathPara xmlns:m="http://schemas.openxmlformats.org/officeDocument/2006/math">
                    <m:oMathParaPr>
                      <m:jc m:val="centerGroup"/>
                    </m:oMathParaPr>
                    <m:oMath xmlns:m="http://schemas.openxmlformats.org/officeDocument/2006/math">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𝑑𝑇</m:t>
                      </m:r>
                      <m:d>
                        <m:d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𝑡</m:t>
                          </m:r>
                        </m:e>
                      </m:d>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𝐶</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𝑇</m:t>
                      </m:r>
                      <m:d>
                        <m:d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𝑡</m:t>
                          </m:r>
                        </m:e>
                      </m:d>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𝑑𝑡</m:t>
                      </m:r>
                      <m:r>
                        <a:rPr lang="fr-FR" sz="1800" b="0" i="1"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fr-FR" sz="1800" b="0" i="1" smtClean="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fr-FR" sz="1800" b="0" i="1" smtClean="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1800" b="0" i="1" smtClean="0">
                              <a:effectLst/>
                              <a:latin typeface="Cambria Math" panose="02040503050406030204" pitchFamily="18" charset="0"/>
                              <a:ea typeface="Times New Roman" panose="02020603050405020304" pitchFamily="18" charset="0"/>
                              <a:cs typeface="Times New Roman" panose="02020603050405020304" pitchFamily="18" charset="0"/>
                            </a:rPr>
                            <m:t>𝑇</m:t>
                          </m:r>
                        </m:e>
                        <m:sup>
                          <m:r>
                            <a:rPr lang="fr-FR" sz="1800" b="0" i="1" smtClean="0">
                              <a:effectLst/>
                              <a:latin typeface="Cambria Math" panose="02040503050406030204" pitchFamily="18" charset="0"/>
                              <a:ea typeface="Times New Roman" panose="02020603050405020304" pitchFamily="18" charset="0"/>
                              <a:cs typeface="Times New Roman" panose="02020603050405020304" pitchFamily="18" charset="0"/>
                            </a:rPr>
                            <m:t>′</m:t>
                          </m:r>
                        </m:sup>
                      </m:sSup>
                      <m:d>
                        <m:dPr>
                          <m:ctrlPr>
                            <a:rPr lang="fr-FR" sz="1800" b="0" i="1" smtClean="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b="0" i="1" smtClean="0">
                              <a:effectLst/>
                              <a:latin typeface="Cambria Math" panose="02040503050406030204" pitchFamily="18" charset="0"/>
                              <a:ea typeface="Times New Roman" panose="02020603050405020304" pitchFamily="18" charset="0"/>
                              <a:cs typeface="Times New Roman" panose="02020603050405020304" pitchFamily="18" charset="0"/>
                            </a:rPr>
                            <m:t>𝑡</m:t>
                          </m:r>
                        </m:e>
                      </m:d>
                      <m:r>
                        <a:rPr lang="fr-FR" sz="1800" b="0" i="1"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b="0" i="1" smtClean="0">
                          <a:effectLst/>
                          <a:latin typeface="Cambria Math" panose="02040503050406030204" pitchFamily="18" charset="0"/>
                          <a:ea typeface="Times New Roman" panose="02020603050405020304" pitchFamily="18" charset="0"/>
                          <a:cs typeface="Times New Roman" panose="02020603050405020304" pitchFamily="18" charset="0"/>
                        </a:rPr>
                        <m:t>𝐶</m:t>
                      </m:r>
                      <m:r>
                        <a:rPr lang="fr-FR" sz="1800" b="0" i="1"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b="0" i="1" smtClean="0">
                          <a:effectLst/>
                          <a:latin typeface="Cambria Math" panose="02040503050406030204" pitchFamily="18" charset="0"/>
                          <a:ea typeface="Times New Roman" panose="02020603050405020304" pitchFamily="18" charset="0"/>
                          <a:cs typeface="Times New Roman" panose="02020603050405020304" pitchFamily="18" charset="0"/>
                        </a:rPr>
                        <m:t>𝑇</m:t>
                      </m:r>
                      <m:r>
                        <a:rPr lang="fr-FR" sz="1800" b="0" i="1"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b="0" i="1" smtClean="0">
                          <a:effectLst/>
                          <a:latin typeface="Cambria Math" panose="02040503050406030204" pitchFamily="18" charset="0"/>
                          <a:ea typeface="Times New Roman" panose="02020603050405020304" pitchFamily="18" charset="0"/>
                          <a:cs typeface="Times New Roman" panose="02020603050405020304" pitchFamily="18" charset="0"/>
                        </a:rPr>
                        <m:t>𝑡</m:t>
                      </m:r>
                      <m:r>
                        <a:rPr lang="fr-FR" sz="1800" b="0" i="1" smtClean="0">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5" name="ZoneTexte 4">
                <a:extLst>
                  <a:ext uri="{FF2B5EF4-FFF2-40B4-BE49-F238E27FC236}">
                    <a16:creationId xmlns:a16="http://schemas.microsoft.com/office/drawing/2014/main" id="{984D2269-8D5A-4063-A85B-561BAE91E6C2}"/>
                  </a:ext>
                </a:extLst>
              </p:cNvPr>
              <p:cNvSpPr txBox="1">
                <a:spLocks noRot="1" noChangeAspect="1" noMove="1" noResize="1" noEditPoints="1" noAdjustHandles="1" noChangeArrowheads="1" noChangeShapeType="1" noTextEdit="1"/>
              </p:cNvSpPr>
              <p:nvPr/>
            </p:nvSpPr>
            <p:spPr>
              <a:xfrm>
                <a:off x="393492" y="473910"/>
                <a:ext cx="11343806" cy="985911"/>
              </a:xfrm>
              <a:prstGeom prst="rect">
                <a:avLst/>
              </a:prstGeom>
              <a:blipFill>
                <a:blip r:embed="rId2"/>
                <a:stretch>
                  <a:fillRect l="-484" t="-1242"/>
                </a:stretch>
              </a:blipFill>
            </p:spPr>
            <p:txBody>
              <a:bodyPr/>
              <a:lstStyle/>
              <a:p>
                <a:r>
                  <a:rPr lang="fr-FR">
                    <a:noFill/>
                  </a:rPr>
                  <a:t> </a:t>
                </a:r>
              </a:p>
            </p:txBody>
          </p:sp>
        </mc:Fallback>
      </mc:AlternateContent>
      <p:pic>
        <p:nvPicPr>
          <p:cNvPr id="6" name="Image 5">
            <a:extLst>
              <a:ext uri="{FF2B5EF4-FFF2-40B4-BE49-F238E27FC236}">
                <a16:creationId xmlns:a16="http://schemas.microsoft.com/office/drawing/2014/main" id="{9B0A221F-893D-4CA9-8F4B-79E40A1F39B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861841" y="2178912"/>
            <a:ext cx="4212236" cy="3636835"/>
          </a:xfrm>
          <a:prstGeom prst="rect">
            <a:avLst/>
          </a:prstGeom>
          <a:solidFill>
            <a:srgbClr val="B4C7E7"/>
          </a:solidFill>
        </p:spPr>
      </p:pic>
      <p:sp>
        <p:nvSpPr>
          <p:cNvPr id="8" name="ZoneTexte 7">
            <a:extLst>
              <a:ext uri="{FF2B5EF4-FFF2-40B4-BE49-F238E27FC236}">
                <a16:creationId xmlns:a16="http://schemas.microsoft.com/office/drawing/2014/main" id="{C49C6DF3-0BC0-4F9B-92D7-BAD8EE088AF0}"/>
              </a:ext>
            </a:extLst>
          </p:cNvPr>
          <p:cNvSpPr txBox="1"/>
          <p:nvPr/>
        </p:nvSpPr>
        <p:spPr>
          <a:xfrm>
            <a:off x="393492" y="5673383"/>
            <a:ext cx="11148934" cy="71070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a:lnSpc>
                <a:spcPct val="115000"/>
              </a:lnSpc>
              <a:spcAft>
                <a:spcPts val="1000"/>
              </a:spcAft>
            </a:pP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On retrouve la même loi en ce qui concerne la désintégration radioactive, la pression atmosphérique en fonction de l’altitude.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7" name="ZoneTexte 6">
                <a:extLst>
                  <a:ext uri="{FF2B5EF4-FFF2-40B4-BE49-F238E27FC236}">
                    <a16:creationId xmlns:a16="http://schemas.microsoft.com/office/drawing/2014/main" id="{DF30BEAB-1403-40AA-9A1A-583C223B42F9}"/>
                  </a:ext>
                </a:extLst>
              </p:cNvPr>
              <p:cNvSpPr txBox="1"/>
              <p:nvPr/>
            </p:nvSpPr>
            <p:spPr>
              <a:xfrm>
                <a:off x="393492" y="1548554"/>
                <a:ext cx="9778376" cy="39087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a:lnSpc>
                    <a:spcPct val="115000"/>
                  </a:lnSpc>
                  <a:spcAft>
                    <a:spcPts val="1000"/>
                  </a:spcAft>
                </a:pP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En </a:t>
                </a:r>
                <a:r>
                  <a:rPr lang="fr-FR" dirty="0">
                    <a:latin typeface="Calibri" panose="020F0502020204030204" pitchFamily="34" charset="0"/>
                    <a:ea typeface="Times New Roman" panose="02020603050405020304" pitchFamily="18" charset="0"/>
                    <a:cs typeface="Times New Roman" panose="02020603050405020304" pitchFamily="18" charset="0"/>
                  </a:rPr>
                  <a:t>résolv</a:t>
                </a: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ant cette équation, on trouve </a:t>
                </a:r>
                <a14:m>
                  <m:oMath xmlns:m="http://schemas.openxmlformats.org/officeDocument/2006/math">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𝑇</m:t>
                    </m:r>
                    <m:d>
                      <m:d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𝑡</m:t>
                        </m:r>
                      </m:e>
                    </m:d>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𝑇</m:t>
                        </m:r>
                      </m:e>
                      <m: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0</m:t>
                        </m:r>
                      </m:sub>
                    </m:sSub>
                    <m:sSup>
                      <m:sSup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𝑒</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𝐶𝑡</m:t>
                        </m:r>
                      </m:sup>
                    </m:sSup>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ce que l’on peut représenter ainsi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7" name="ZoneTexte 6">
                <a:extLst>
                  <a:ext uri="{FF2B5EF4-FFF2-40B4-BE49-F238E27FC236}">
                    <a16:creationId xmlns:a16="http://schemas.microsoft.com/office/drawing/2014/main" id="{DF30BEAB-1403-40AA-9A1A-583C223B42F9}"/>
                  </a:ext>
                </a:extLst>
              </p:cNvPr>
              <p:cNvSpPr txBox="1">
                <a:spLocks noRot="1" noChangeAspect="1" noMove="1" noResize="1" noEditPoints="1" noAdjustHandles="1" noChangeArrowheads="1" noChangeShapeType="1" noTextEdit="1"/>
              </p:cNvSpPr>
              <p:nvPr/>
            </p:nvSpPr>
            <p:spPr>
              <a:xfrm>
                <a:off x="393492" y="1548554"/>
                <a:ext cx="9778376" cy="390876"/>
              </a:xfrm>
              <a:prstGeom prst="rect">
                <a:avLst/>
              </a:prstGeom>
              <a:blipFill>
                <a:blip r:embed="rId4"/>
                <a:stretch>
                  <a:fillRect l="-561" t="-1563" b="-25000"/>
                </a:stretch>
              </a:blipFill>
            </p:spPr>
            <p:txBody>
              <a:bodyPr/>
              <a:lstStyle/>
              <a:p>
                <a:r>
                  <a:rPr lang="fr-FR">
                    <a:noFill/>
                  </a:rPr>
                  <a:t> </a:t>
                </a:r>
              </a:p>
            </p:txBody>
          </p:sp>
        </mc:Fallback>
      </mc:AlternateContent>
    </p:spTree>
    <p:extLst>
      <p:ext uri="{BB962C8B-B14F-4D97-AF65-F5344CB8AC3E}">
        <p14:creationId xmlns:p14="http://schemas.microsoft.com/office/powerpoint/2010/main" val="10536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5C132D-8AD1-4933-BCEB-971C2DF876B9}"/>
              </a:ext>
            </a:extLst>
          </p:cNvPr>
          <p:cNvSpPr>
            <a:spLocks noGrp="1"/>
          </p:cNvSpPr>
          <p:nvPr>
            <p:ph type="title"/>
          </p:nvPr>
        </p:nvSpPr>
        <p:spPr>
          <a:xfrm>
            <a:off x="838200" y="365125"/>
            <a:ext cx="10515600" cy="1097383"/>
          </a:xfrm>
        </p:spPr>
        <p:txBody>
          <a:bodyPr>
            <a:normAutofit/>
          </a:bodyPr>
          <a:lstStyle/>
          <a:p>
            <a:r>
              <a:rPr lang="fr-FR" sz="3200" b="1" dirty="0">
                <a:effectLst/>
                <a:latin typeface="Calibri" panose="020F0502020204030204" pitchFamily="34" charset="0"/>
                <a:ea typeface="Calibri" panose="020F0502020204030204" pitchFamily="34" charset="0"/>
                <a:cs typeface="Times New Roman" panose="02020603050405020304" pitchFamily="18" charset="0"/>
              </a:rPr>
              <a:t>2 - Concentration d’une intraveineuse en fonction du temps.</a:t>
            </a:r>
            <a:endParaRPr lang="fr-FR" sz="6600" dirty="0"/>
          </a:p>
        </p:txBody>
      </p:sp>
      <mc:AlternateContent xmlns:mc="http://schemas.openxmlformats.org/markup-compatibility/2006">
        <mc:Choice xmlns:a14="http://schemas.microsoft.com/office/drawing/2010/main" Requires="a14">
          <p:sp>
            <p:nvSpPr>
              <p:cNvPr id="3" name="Espace réservé du contenu 2">
                <a:extLst>
                  <a:ext uri="{FF2B5EF4-FFF2-40B4-BE49-F238E27FC236}">
                    <a16:creationId xmlns:a16="http://schemas.microsoft.com/office/drawing/2014/main" id="{36744F02-1F3B-4AF5-B574-7DD47B5A9C85}"/>
                  </a:ext>
                </a:extLst>
              </p:cNvPr>
              <p:cNvSpPr>
                <a:spLocks noGrp="1"/>
              </p:cNvSpPr>
              <p:nvPr>
                <p:ph idx="1"/>
              </p:nvPr>
            </p:nvSpPr>
            <p:spPr>
              <a:xfrm>
                <a:off x="673308" y="1319134"/>
                <a:ext cx="10515600" cy="485782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lstStyle/>
              <a:p>
                <a:pPr>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Si vous avez bien suivi la précédente démonstration, voici comment on peut modéliser la concentration d’un produit injecté dans le sang en fonction du temps.</a:t>
                </a:r>
              </a:p>
              <a:p>
                <a:pPr>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Commençons par un premier modèle :</a:t>
                </a:r>
              </a:p>
              <a:p>
                <a:pPr>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a:t>
                </a:r>
                <a14:m>
                  <m:oMath xmlns:m="http://schemas.openxmlformats.org/officeDocument/2006/math">
                    <m:sSub>
                      <m:sSubPr>
                        <m:ctrlPr>
                          <a:rPr lang="fr-FR"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8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1800" i="1">
                            <a:effectLst/>
                            <a:latin typeface="Cambria Math" panose="02040503050406030204" pitchFamily="18" charset="0"/>
                            <a:ea typeface="Calibri" panose="020F0502020204030204" pitchFamily="34" charset="0"/>
                            <a:cs typeface="Times New Roman" panose="02020603050405020304" pitchFamily="18" charset="0"/>
                          </a:rPr>
                          <m:t>0</m:t>
                        </m:r>
                      </m:sub>
                    </m:sSub>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désigne la concentration initiale).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mc:Choice>
        <mc:Fallback>
          <p:sp>
            <p:nvSpPr>
              <p:cNvPr id="3" name="Espace réservé du contenu 2">
                <a:extLst>
                  <a:ext uri="{FF2B5EF4-FFF2-40B4-BE49-F238E27FC236}">
                    <a16:creationId xmlns:a16="http://schemas.microsoft.com/office/drawing/2014/main" id="{36744F02-1F3B-4AF5-B574-7DD47B5A9C85}"/>
                  </a:ext>
                </a:extLst>
              </p:cNvPr>
              <p:cNvSpPr>
                <a:spLocks noGrp="1" noRot="1" noChangeAspect="1" noMove="1" noResize="1" noEditPoints="1" noAdjustHandles="1" noChangeArrowheads="1" noChangeShapeType="1" noTextEdit="1"/>
              </p:cNvSpPr>
              <p:nvPr>
                <p:ph idx="1"/>
              </p:nvPr>
            </p:nvSpPr>
            <p:spPr>
              <a:xfrm>
                <a:off x="673308" y="1319134"/>
                <a:ext cx="10515600" cy="4857828"/>
              </a:xfrm>
              <a:blipFill>
                <a:blip r:embed="rId2"/>
                <a:stretch>
                  <a:fillRect l="-348" t="-125" r="-522"/>
                </a:stretch>
              </a:blipFill>
            </p:spPr>
            <p:txBody>
              <a:bodyPr/>
              <a:lstStyle/>
              <a:p>
                <a:r>
                  <a:rPr lang="fr-FR">
                    <a:noFill/>
                  </a:rPr>
                  <a:t> </a:t>
                </a:r>
              </a:p>
            </p:txBody>
          </p:sp>
        </mc:Fallback>
      </mc:AlternateContent>
      <p:pic>
        <p:nvPicPr>
          <p:cNvPr id="4" name="Image 3">
            <a:extLst>
              <a:ext uri="{FF2B5EF4-FFF2-40B4-BE49-F238E27FC236}">
                <a16:creationId xmlns:a16="http://schemas.microsoft.com/office/drawing/2014/main" id="{B6757F58-5793-4A35-9C52-E2082A0890DE}"/>
              </a:ext>
            </a:extLst>
          </p:cNvPr>
          <p:cNvPicPr/>
          <p:nvPr/>
        </p:nvPicPr>
        <p:blipFill>
          <a:blip r:embed="rId3">
            <a:extLst>
              <a:ext uri="{28A0092B-C50C-407E-A947-70E740481C1C}">
                <a14:useLocalDpi xmlns:a14="http://schemas.microsoft.com/office/drawing/2010/main" val="0"/>
              </a:ext>
            </a:extLst>
          </a:blip>
          <a:stretch>
            <a:fillRect/>
          </a:stretch>
        </p:blipFill>
        <p:spPr>
          <a:xfrm>
            <a:off x="6276513" y="1854667"/>
            <a:ext cx="3932807" cy="2761721"/>
          </a:xfrm>
          <a:prstGeom prst="rect">
            <a:avLst/>
          </a:prstGeom>
        </p:spPr>
      </p:pic>
      <p:sp>
        <p:nvSpPr>
          <p:cNvPr id="6" name="ZoneTexte 5">
            <a:extLst>
              <a:ext uri="{FF2B5EF4-FFF2-40B4-BE49-F238E27FC236}">
                <a16:creationId xmlns:a16="http://schemas.microsoft.com/office/drawing/2014/main" id="{6E8D5D2F-8CF2-4ACF-A02F-A1AAFA1DA547}"/>
              </a:ext>
            </a:extLst>
          </p:cNvPr>
          <p:cNvSpPr txBox="1"/>
          <p:nvPr/>
        </p:nvSpPr>
        <p:spPr>
          <a:xfrm>
            <a:off x="1003092" y="5003333"/>
            <a:ext cx="6093500" cy="392159"/>
          </a:xfrm>
          <a:prstGeom prst="rect">
            <a:avLst/>
          </a:prstGeom>
          <a:noFill/>
        </p:spPr>
        <p:txBody>
          <a:bodyPr wrap="square">
            <a:spAutoFit/>
          </a:bodyPr>
          <a:lstStyle/>
          <a:p>
            <a:pPr>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On procède comme pour la tasse de thé :</a:t>
            </a:r>
          </a:p>
        </p:txBody>
      </p:sp>
      <mc:AlternateContent xmlns:mc="http://schemas.openxmlformats.org/markup-compatibility/2006" xmlns:a14="http://schemas.microsoft.com/office/drawing/2010/main">
        <mc:Choice Requires="a14">
          <p:graphicFrame>
            <p:nvGraphicFramePr>
              <p:cNvPr id="7" name="Tableau 6">
                <a:extLst>
                  <a:ext uri="{FF2B5EF4-FFF2-40B4-BE49-F238E27FC236}">
                    <a16:creationId xmlns:a16="http://schemas.microsoft.com/office/drawing/2014/main" id="{024485F9-18AA-49E7-B990-6E4DC899AB1E}"/>
                  </a:ext>
                </a:extLst>
              </p:cNvPr>
              <p:cNvGraphicFramePr>
                <a:graphicFrameLocks noGrp="1"/>
              </p:cNvGraphicFramePr>
              <p:nvPr>
                <p:extLst>
                  <p:ext uri="{D42A27DB-BD31-4B8C-83A1-F6EECF244321}">
                    <p14:modId xmlns:p14="http://schemas.microsoft.com/office/powerpoint/2010/main" val="3109575523"/>
                  </p:ext>
                </p:extLst>
              </p:nvPr>
            </p:nvGraphicFramePr>
            <p:xfrm>
              <a:off x="5203210" y="5003333"/>
              <a:ext cx="5985698" cy="989140"/>
            </p:xfrm>
            <a:graphic>
              <a:graphicData uri="http://schemas.openxmlformats.org/drawingml/2006/table">
                <a:tbl>
                  <a:tblPr firstRow="1" firstCol="1" bandRow="1">
                    <a:tableStyleId>{5C22544A-7EE6-4342-B048-85BDC9FD1C3A}</a:tableStyleId>
                  </a:tblPr>
                  <a:tblGrid>
                    <a:gridCol w="1609308">
                      <a:extLst>
                        <a:ext uri="{9D8B030D-6E8A-4147-A177-3AD203B41FA5}">
                          <a16:colId xmlns:a16="http://schemas.microsoft.com/office/drawing/2014/main" val="2136622118"/>
                        </a:ext>
                      </a:extLst>
                    </a:gridCol>
                    <a:gridCol w="1230136">
                      <a:extLst>
                        <a:ext uri="{9D8B030D-6E8A-4147-A177-3AD203B41FA5}">
                          <a16:colId xmlns:a16="http://schemas.microsoft.com/office/drawing/2014/main" val="1140740300"/>
                        </a:ext>
                      </a:extLst>
                    </a:gridCol>
                    <a:gridCol w="3146254">
                      <a:extLst>
                        <a:ext uri="{9D8B030D-6E8A-4147-A177-3AD203B41FA5}">
                          <a16:colId xmlns:a16="http://schemas.microsoft.com/office/drawing/2014/main" val="686529056"/>
                        </a:ext>
                      </a:extLst>
                    </a:gridCol>
                  </a:tblGrid>
                  <a:tr h="0">
                    <a:tc>
                      <a:txBody>
                        <a:bodyPr/>
                        <a:lstStyle/>
                        <a:p>
                          <a:pPr algn="ctr">
                            <a:lnSpc>
                              <a:spcPct val="115000"/>
                            </a:lnSpc>
                            <a:spcAft>
                              <a:spcPts val="1000"/>
                            </a:spcAft>
                          </a:pPr>
                          <a:r>
                            <a:rPr lang="fr-FR" sz="11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fr-FR" sz="1100">
                              <a:effectLst/>
                            </a:rPr>
                            <a:t>Instant </a:t>
                          </a:r>
                          <a14:m>
                            <m:oMath xmlns:m="http://schemas.openxmlformats.org/officeDocument/2006/math">
                              <m:r>
                                <a:rPr lang="fr-FR" sz="1100">
                                  <a:effectLst/>
                                  <a:latin typeface="Cambria Math" panose="02040503050406030204" pitchFamily="18" charset="0"/>
                                </a:rPr>
                                <m:t>𝑡</m:t>
                              </m:r>
                            </m:oMath>
                          </a14:m>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fr-FR" sz="1100">
                              <a:effectLst/>
                            </a:rPr>
                            <a:t>Instant </a:t>
                          </a:r>
                          <a14:m>
                            <m:oMath xmlns:m="http://schemas.openxmlformats.org/officeDocument/2006/math">
                              <m:r>
                                <a:rPr lang="fr-FR" sz="1100">
                                  <a:effectLst/>
                                  <a:latin typeface="Cambria Math" panose="02040503050406030204" pitchFamily="18" charset="0"/>
                                </a:rPr>
                                <m:t>𝑡</m:t>
                              </m:r>
                              <m:r>
                                <a:rPr lang="fr-FR" sz="1100">
                                  <a:effectLst/>
                                  <a:latin typeface="Cambria Math" panose="02040503050406030204" pitchFamily="18" charset="0"/>
                                </a:rPr>
                                <m:t>+</m:t>
                              </m:r>
                              <m:r>
                                <a:rPr lang="fr-FR" sz="1100">
                                  <a:effectLst/>
                                  <a:latin typeface="Cambria Math" panose="02040503050406030204" pitchFamily="18" charset="0"/>
                                </a:rPr>
                                <m:t>𝑑𝑡</m:t>
                              </m:r>
                            </m:oMath>
                          </a14:m>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75061245"/>
                      </a:ext>
                    </a:extLst>
                  </a:tr>
                  <a:tr h="0">
                    <a:tc>
                      <a:txBody>
                        <a:bodyPr/>
                        <a:lstStyle/>
                        <a:p>
                          <a:pPr algn="ctr">
                            <a:lnSpc>
                              <a:spcPct val="115000"/>
                            </a:lnSpc>
                            <a:spcAft>
                              <a:spcPts val="1000"/>
                            </a:spcAft>
                          </a:pPr>
                          <a:r>
                            <a:rPr lang="fr-FR" sz="1100" dirty="0">
                              <a:effectLst/>
                            </a:rPr>
                            <a:t>Produit</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r>
                                  <a:rPr lang="fr-FR" sz="1100">
                                    <a:effectLst/>
                                    <a:latin typeface="Cambria Math" panose="02040503050406030204" pitchFamily="18" charset="0"/>
                                  </a:rPr>
                                  <m:t>𝐶</m:t>
                                </m:r>
                                <m:r>
                                  <a:rPr lang="fr-FR" sz="1100">
                                    <a:effectLst/>
                                    <a:latin typeface="Cambria Math" panose="02040503050406030204" pitchFamily="18" charset="0"/>
                                  </a:rPr>
                                  <m:t>(</m:t>
                                </m:r>
                                <m:r>
                                  <a:rPr lang="fr-FR" sz="1100">
                                    <a:effectLst/>
                                    <a:latin typeface="Cambria Math" panose="02040503050406030204" pitchFamily="18" charset="0"/>
                                  </a:rPr>
                                  <m:t>𝑡</m:t>
                                </m:r>
                                <m:r>
                                  <a:rPr lang="fr-FR" sz="1100">
                                    <a:effectLst/>
                                    <a:latin typeface="Cambria Math" panose="02040503050406030204" pitchFamily="18" charset="0"/>
                                  </a:rPr>
                                  <m:t>).</m:t>
                                </m:r>
                                <m:r>
                                  <a:rPr lang="fr-FR" sz="1100">
                                    <a:effectLst/>
                                    <a:latin typeface="Cambria Math" panose="02040503050406030204" pitchFamily="18" charset="0"/>
                                  </a:rPr>
                                  <m:t>𝑉</m:t>
                                </m:r>
                              </m:oMath>
                            </m:oMathPara>
                          </a14:m>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r>
                                  <a:rPr lang="fr-FR" sz="1100">
                                    <a:effectLst/>
                                    <a:latin typeface="Cambria Math" panose="02040503050406030204" pitchFamily="18" charset="0"/>
                                  </a:rPr>
                                  <m:t>𝐶</m:t>
                                </m:r>
                                <m:d>
                                  <m:dPr>
                                    <m:ctrlPr>
                                      <a:rPr lang="fr-FR" sz="1100" i="1">
                                        <a:effectLst/>
                                        <a:latin typeface="Cambria Math" panose="02040503050406030204" pitchFamily="18" charset="0"/>
                                      </a:rPr>
                                    </m:ctrlPr>
                                  </m:dPr>
                                  <m:e>
                                    <m:r>
                                      <a:rPr lang="fr-FR" sz="1100">
                                        <a:effectLst/>
                                        <a:latin typeface="Cambria Math" panose="02040503050406030204" pitchFamily="18" charset="0"/>
                                      </a:rPr>
                                      <m:t>𝑡</m:t>
                                    </m:r>
                                  </m:e>
                                </m:d>
                                <m:r>
                                  <a:rPr lang="fr-FR" sz="1100">
                                    <a:effectLst/>
                                    <a:latin typeface="Cambria Math" panose="02040503050406030204" pitchFamily="18" charset="0"/>
                                  </a:rPr>
                                  <m:t>.</m:t>
                                </m:r>
                                <m:r>
                                  <a:rPr lang="fr-FR" sz="1100">
                                    <a:effectLst/>
                                    <a:latin typeface="Cambria Math" panose="02040503050406030204" pitchFamily="18" charset="0"/>
                                  </a:rPr>
                                  <m:t>𝑉</m:t>
                                </m:r>
                                <m:r>
                                  <a:rPr lang="fr-FR" sz="1100">
                                    <a:effectLst/>
                                    <a:latin typeface="Cambria Math" panose="02040503050406030204" pitchFamily="18" charset="0"/>
                                  </a:rPr>
                                  <m:t>−</m:t>
                                </m:r>
                                <m:r>
                                  <a:rPr lang="fr-FR" sz="1100">
                                    <a:effectLst/>
                                    <a:latin typeface="Cambria Math" panose="02040503050406030204" pitchFamily="18" charset="0"/>
                                  </a:rPr>
                                  <m:t>𝐷</m:t>
                                </m:r>
                                <m:r>
                                  <a:rPr lang="fr-FR" sz="1100">
                                    <a:effectLst/>
                                    <a:latin typeface="Cambria Math" panose="02040503050406030204" pitchFamily="18" charset="0"/>
                                  </a:rPr>
                                  <m:t>.</m:t>
                                </m:r>
                                <m:r>
                                  <a:rPr lang="fr-FR" sz="1100">
                                    <a:effectLst/>
                                    <a:latin typeface="Cambria Math" panose="02040503050406030204" pitchFamily="18" charset="0"/>
                                  </a:rPr>
                                  <m:t>𝐶</m:t>
                                </m:r>
                                <m:d>
                                  <m:dPr>
                                    <m:ctrlPr>
                                      <a:rPr lang="fr-FR" sz="1100" i="1">
                                        <a:effectLst/>
                                        <a:latin typeface="Cambria Math" panose="02040503050406030204" pitchFamily="18" charset="0"/>
                                      </a:rPr>
                                    </m:ctrlPr>
                                  </m:dPr>
                                  <m:e>
                                    <m:r>
                                      <a:rPr lang="fr-FR" sz="1100">
                                        <a:effectLst/>
                                        <a:latin typeface="Cambria Math" panose="02040503050406030204" pitchFamily="18" charset="0"/>
                                      </a:rPr>
                                      <m:t>𝑡</m:t>
                                    </m:r>
                                  </m:e>
                                </m:d>
                                <m:r>
                                  <a:rPr lang="fr-FR" sz="1100">
                                    <a:effectLst/>
                                    <a:latin typeface="Cambria Math" panose="02040503050406030204" pitchFamily="18" charset="0"/>
                                  </a:rPr>
                                  <m:t>𝑑𝑡</m:t>
                                </m:r>
                              </m:oMath>
                            </m:oMathPara>
                          </a14:m>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29661851"/>
                      </a:ext>
                    </a:extLst>
                  </a:tr>
                  <a:tr h="0">
                    <a:tc>
                      <a:txBody>
                        <a:bodyPr/>
                        <a:lstStyle/>
                        <a:p>
                          <a:pPr algn="ctr">
                            <a:lnSpc>
                              <a:spcPct val="115000"/>
                            </a:lnSpc>
                            <a:spcAft>
                              <a:spcPts val="1000"/>
                            </a:spcAft>
                          </a:pPr>
                          <a:r>
                            <a:rPr lang="fr-FR" sz="1100" dirty="0">
                              <a:effectLst/>
                            </a:rPr>
                            <a:t>Concentration</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r>
                                  <a:rPr lang="fr-FR" sz="1100">
                                    <a:effectLst/>
                                    <a:latin typeface="Cambria Math" panose="02040503050406030204" pitchFamily="18" charset="0"/>
                                  </a:rPr>
                                  <m:t>𝐶</m:t>
                                </m:r>
                                <m:r>
                                  <a:rPr lang="fr-FR" sz="1100">
                                    <a:effectLst/>
                                    <a:latin typeface="Cambria Math" panose="02040503050406030204" pitchFamily="18" charset="0"/>
                                  </a:rPr>
                                  <m:t>(</m:t>
                                </m:r>
                                <m:r>
                                  <a:rPr lang="fr-FR" sz="1100">
                                    <a:effectLst/>
                                    <a:latin typeface="Cambria Math" panose="02040503050406030204" pitchFamily="18" charset="0"/>
                                  </a:rPr>
                                  <m:t>𝑡</m:t>
                                </m:r>
                                <m:r>
                                  <a:rPr lang="fr-FR" sz="1100">
                                    <a:effectLst/>
                                    <a:latin typeface="Cambria Math" panose="02040503050406030204" pitchFamily="18" charset="0"/>
                                  </a:rPr>
                                  <m:t>)</m:t>
                                </m:r>
                              </m:oMath>
                            </m:oMathPara>
                          </a14:m>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r>
                                  <a:rPr lang="fr-FR" sz="1100">
                                    <a:effectLst/>
                                    <a:latin typeface="Cambria Math" panose="02040503050406030204" pitchFamily="18" charset="0"/>
                                  </a:rPr>
                                  <m:t>𝐶</m:t>
                                </m:r>
                                <m:d>
                                  <m:dPr>
                                    <m:ctrlPr>
                                      <a:rPr lang="fr-FR" sz="1100" i="1">
                                        <a:effectLst/>
                                        <a:latin typeface="Cambria Math" panose="02040503050406030204" pitchFamily="18" charset="0"/>
                                      </a:rPr>
                                    </m:ctrlPr>
                                  </m:dPr>
                                  <m:e>
                                    <m:r>
                                      <a:rPr lang="fr-FR" sz="1100">
                                        <a:effectLst/>
                                        <a:latin typeface="Cambria Math" panose="02040503050406030204" pitchFamily="18" charset="0"/>
                                      </a:rPr>
                                      <m:t>𝑡</m:t>
                                    </m:r>
                                  </m:e>
                                </m:d>
                                <m:r>
                                  <a:rPr lang="fr-FR" sz="1100">
                                    <a:effectLst/>
                                    <a:latin typeface="Cambria Math" panose="02040503050406030204" pitchFamily="18" charset="0"/>
                                  </a:rPr>
                                  <m:t>−</m:t>
                                </m:r>
                                <m:f>
                                  <m:fPr>
                                    <m:ctrlPr>
                                      <a:rPr lang="fr-FR" sz="1100" i="1">
                                        <a:effectLst/>
                                        <a:latin typeface="Cambria Math" panose="02040503050406030204" pitchFamily="18" charset="0"/>
                                      </a:rPr>
                                    </m:ctrlPr>
                                  </m:fPr>
                                  <m:num>
                                    <m:r>
                                      <a:rPr lang="fr-FR" sz="1100">
                                        <a:effectLst/>
                                        <a:latin typeface="Cambria Math" panose="02040503050406030204" pitchFamily="18" charset="0"/>
                                      </a:rPr>
                                      <m:t>𝐷</m:t>
                                    </m:r>
                                  </m:num>
                                  <m:den>
                                    <m:r>
                                      <a:rPr lang="fr-FR" sz="1100">
                                        <a:effectLst/>
                                        <a:latin typeface="Cambria Math" panose="02040503050406030204" pitchFamily="18" charset="0"/>
                                      </a:rPr>
                                      <m:t>𝑉</m:t>
                                    </m:r>
                                  </m:den>
                                </m:f>
                                <m:r>
                                  <a:rPr lang="fr-FR" sz="1100">
                                    <a:effectLst/>
                                    <a:latin typeface="Cambria Math" panose="02040503050406030204" pitchFamily="18" charset="0"/>
                                  </a:rPr>
                                  <m:t>.</m:t>
                                </m:r>
                                <m:r>
                                  <a:rPr lang="fr-FR" sz="1100">
                                    <a:effectLst/>
                                    <a:latin typeface="Cambria Math" panose="02040503050406030204" pitchFamily="18" charset="0"/>
                                  </a:rPr>
                                  <m:t>𝐶</m:t>
                                </m:r>
                                <m:d>
                                  <m:dPr>
                                    <m:ctrlPr>
                                      <a:rPr lang="fr-FR" sz="1100" i="1">
                                        <a:effectLst/>
                                        <a:latin typeface="Cambria Math" panose="02040503050406030204" pitchFamily="18" charset="0"/>
                                      </a:rPr>
                                    </m:ctrlPr>
                                  </m:dPr>
                                  <m:e>
                                    <m:r>
                                      <a:rPr lang="fr-FR" sz="1100">
                                        <a:effectLst/>
                                        <a:latin typeface="Cambria Math" panose="02040503050406030204" pitchFamily="18" charset="0"/>
                                      </a:rPr>
                                      <m:t>𝑡</m:t>
                                    </m:r>
                                  </m:e>
                                </m:d>
                                <m:r>
                                  <a:rPr lang="fr-FR" sz="1100">
                                    <a:effectLst/>
                                    <a:latin typeface="Cambria Math" panose="02040503050406030204" pitchFamily="18" charset="0"/>
                                  </a:rPr>
                                  <m:t>𝑑𝑡</m:t>
                                </m:r>
                              </m:oMath>
                            </m:oMathPara>
                          </a14:m>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04626343"/>
                      </a:ext>
                    </a:extLst>
                  </a:tr>
                </a:tbl>
              </a:graphicData>
            </a:graphic>
          </p:graphicFrame>
        </mc:Choice>
        <mc:Fallback xmlns="">
          <p:graphicFrame>
            <p:nvGraphicFramePr>
              <p:cNvPr id="7" name="Tableau 6">
                <a:extLst>
                  <a:ext uri="{FF2B5EF4-FFF2-40B4-BE49-F238E27FC236}">
                    <a16:creationId xmlns:a16="http://schemas.microsoft.com/office/drawing/2014/main" id="{024485F9-18AA-49E7-B990-6E4DC899AB1E}"/>
                  </a:ext>
                </a:extLst>
              </p:cNvPr>
              <p:cNvGraphicFramePr>
                <a:graphicFrameLocks noGrp="1"/>
              </p:cNvGraphicFramePr>
              <p:nvPr>
                <p:extLst>
                  <p:ext uri="{D42A27DB-BD31-4B8C-83A1-F6EECF244321}">
                    <p14:modId xmlns:p14="http://schemas.microsoft.com/office/powerpoint/2010/main" val="3109575523"/>
                  </p:ext>
                </p:extLst>
              </p:nvPr>
            </p:nvGraphicFramePr>
            <p:xfrm>
              <a:off x="5203210" y="5003333"/>
              <a:ext cx="5985698" cy="989140"/>
            </p:xfrm>
            <a:graphic>
              <a:graphicData uri="http://schemas.openxmlformats.org/drawingml/2006/table">
                <a:tbl>
                  <a:tblPr firstRow="1" firstCol="1" bandRow="1">
                    <a:tableStyleId>{5C22544A-7EE6-4342-B048-85BDC9FD1C3A}</a:tableStyleId>
                  </a:tblPr>
                  <a:tblGrid>
                    <a:gridCol w="1609308">
                      <a:extLst>
                        <a:ext uri="{9D8B030D-6E8A-4147-A177-3AD203B41FA5}">
                          <a16:colId xmlns:a16="http://schemas.microsoft.com/office/drawing/2014/main" val="2136622118"/>
                        </a:ext>
                      </a:extLst>
                    </a:gridCol>
                    <a:gridCol w="1230136">
                      <a:extLst>
                        <a:ext uri="{9D8B030D-6E8A-4147-A177-3AD203B41FA5}">
                          <a16:colId xmlns:a16="http://schemas.microsoft.com/office/drawing/2014/main" val="1140740300"/>
                        </a:ext>
                      </a:extLst>
                    </a:gridCol>
                    <a:gridCol w="3146254">
                      <a:extLst>
                        <a:ext uri="{9D8B030D-6E8A-4147-A177-3AD203B41FA5}">
                          <a16:colId xmlns:a16="http://schemas.microsoft.com/office/drawing/2014/main" val="686529056"/>
                        </a:ext>
                      </a:extLst>
                    </a:gridCol>
                  </a:tblGrid>
                  <a:tr h="181483">
                    <a:tc>
                      <a:txBody>
                        <a:bodyPr/>
                        <a:lstStyle/>
                        <a:p>
                          <a:pPr algn="ctr">
                            <a:lnSpc>
                              <a:spcPct val="115000"/>
                            </a:lnSpc>
                            <a:spcAft>
                              <a:spcPts val="1000"/>
                            </a:spcAft>
                          </a:pPr>
                          <a:r>
                            <a:rPr lang="fr-FR" sz="11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fr-FR"/>
                        </a:p>
                      </a:txBody>
                      <a:tcPr marL="68580" marR="68580" marT="0" marB="0">
                        <a:blipFill>
                          <a:blip r:embed="rId4"/>
                          <a:stretch>
                            <a:fillRect l="-131188" t="-16667" r="-257921" b="-453333"/>
                          </a:stretch>
                        </a:blipFill>
                      </a:tcPr>
                    </a:tc>
                    <a:tc>
                      <a:txBody>
                        <a:bodyPr/>
                        <a:lstStyle/>
                        <a:p>
                          <a:endParaRPr lang="fr-FR"/>
                        </a:p>
                      </a:txBody>
                      <a:tcPr marL="68580" marR="68580" marT="0" marB="0">
                        <a:blipFill>
                          <a:blip r:embed="rId4"/>
                          <a:stretch>
                            <a:fillRect l="-90329" t="-16667" r="-774" b="-453333"/>
                          </a:stretch>
                        </a:blipFill>
                      </a:tcPr>
                    </a:tc>
                    <a:extLst>
                      <a:ext uri="{0D108BD9-81ED-4DB2-BD59-A6C34878D82A}">
                        <a16:rowId xmlns:a16="http://schemas.microsoft.com/office/drawing/2014/main" val="4175061245"/>
                      </a:ext>
                    </a:extLst>
                  </a:tr>
                  <a:tr h="319786">
                    <a:tc>
                      <a:txBody>
                        <a:bodyPr/>
                        <a:lstStyle/>
                        <a:p>
                          <a:pPr algn="ctr">
                            <a:lnSpc>
                              <a:spcPct val="115000"/>
                            </a:lnSpc>
                            <a:spcAft>
                              <a:spcPts val="1000"/>
                            </a:spcAft>
                          </a:pPr>
                          <a:r>
                            <a:rPr lang="fr-FR" sz="1100">
                              <a:effectLst/>
                            </a:rPr>
                            <a:t>Produit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fr-FR"/>
                        </a:p>
                      </a:txBody>
                      <a:tcPr marL="68580" marR="68580" marT="0" marB="0">
                        <a:blipFill>
                          <a:blip r:embed="rId4"/>
                          <a:stretch>
                            <a:fillRect l="-131188" t="-66038" r="-257921" b="-156604"/>
                          </a:stretch>
                        </a:blipFill>
                      </a:tcPr>
                    </a:tc>
                    <a:tc>
                      <a:txBody>
                        <a:bodyPr/>
                        <a:lstStyle/>
                        <a:p>
                          <a:endParaRPr lang="fr-FR"/>
                        </a:p>
                      </a:txBody>
                      <a:tcPr marL="68580" marR="68580" marT="0" marB="0">
                        <a:blipFill>
                          <a:blip r:embed="rId4"/>
                          <a:stretch>
                            <a:fillRect l="-90329" t="-66038" r="-774" b="-156604"/>
                          </a:stretch>
                        </a:blipFill>
                      </a:tcPr>
                    </a:tc>
                    <a:extLst>
                      <a:ext uri="{0D108BD9-81ED-4DB2-BD59-A6C34878D82A}">
                        <a16:rowId xmlns:a16="http://schemas.microsoft.com/office/drawing/2014/main" val="2129661851"/>
                      </a:ext>
                    </a:extLst>
                  </a:tr>
                  <a:tr h="487871">
                    <a:tc>
                      <a:txBody>
                        <a:bodyPr/>
                        <a:lstStyle/>
                        <a:p>
                          <a:pPr algn="ctr">
                            <a:lnSpc>
                              <a:spcPct val="115000"/>
                            </a:lnSpc>
                            <a:spcAft>
                              <a:spcPts val="1000"/>
                            </a:spcAft>
                          </a:pPr>
                          <a:r>
                            <a:rPr lang="fr-FR" sz="1100" dirty="0">
                              <a:effectLst/>
                            </a:rPr>
                            <a:t>Concentration</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fr-FR"/>
                        </a:p>
                      </a:txBody>
                      <a:tcPr marL="68580" marR="68580" marT="0" marB="0">
                        <a:blipFill>
                          <a:blip r:embed="rId4"/>
                          <a:stretch>
                            <a:fillRect l="-131188" t="-108642" r="-257921" b="-2469"/>
                          </a:stretch>
                        </a:blipFill>
                      </a:tcPr>
                    </a:tc>
                    <a:tc>
                      <a:txBody>
                        <a:bodyPr/>
                        <a:lstStyle/>
                        <a:p>
                          <a:endParaRPr lang="fr-FR"/>
                        </a:p>
                      </a:txBody>
                      <a:tcPr marL="68580" marR="68580" marT="0" marB="0">
                        <a:blipFill>
                          <a:blip r:embed="rId4"/>
                          <a:stretch>
                            <a:fillRect l="-90329" t="-108642" r="-774" b="-2469"/>
                          </a:stretch>
                        </a:blipFill>
                      </a:tcPr>
                    </a:tc>
                    <a:extLst>
                      <a:ext uri="{0D108BD9-81ED-4DB2-BD59-A6C34878D82A}">
                        <a16:rowId xmlns:a16="http://schemas.microsoft.com/office/drawing/2014/main" val="1104626343"/>
                      </a:ext>
                    </a:extLst>
                  </a:tr>
                </a:tbl>
              </a:graphicData>
            </a:graphic>
          </p:graphicFrame>
        </mc:Fallback>
      </mc:AlternateContent>
    </p:spTree>
    <p:extLst>
      <p:ext uri="{BB962C8B-B14F-4D97-AF65-F5344CB8AC3E}">
        <p14:creationId xmlns:p14="http://schemas.microsoft.com/office/powerpoint/2010/main" val="28392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D6F2B140-5B70-4906-A9E8-F3232DDEFB01}"/>
              </a:ext>
            </a:extLst>
          </p:cNvPr>
          <p:cNvSpPr txBox="1"/>
          <p:nvPr/>
        </p:nvSpPr>
        <p:spPr>
          <a:xfrm>
            <a:off x="633335" y="719341"/>
            <a:ext cx="5813185" cy="39215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285750" indent="-285750">
              <a:lnSpc>
                <a:spcPct val="115000"/>
              </a:lnSpc>
              <a:spcAft>
                <a:spcPts val="10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Cela mérite une petite explication :</a:t>
            </a:r>
          </a:p>
        </p:txBody>
      </p:sp>
      <mc:AlternateContent xmlns:mc="http://schemas.openxmlformats.org/markup-compatibility/2006">
        <mc:Choice xmlns:a14="http://schemas.microsoft.com/office/drawing/2010/main" Requires="a14">
          <p:sp>
            <p:nvSpPr>
              <p:cNvPr id="11" name="ZoneTexte 10">
                <a:extLst>
                  <a:ext uri="{FF2B5EF4-FFF2-40B4-BE49-F238E27FC236}">
                    <a16:creationId xmlns:a16="http://schemas.microsoft.com/office/drawing/2014/main" id="{ED1DD3C5-07C9-4CDB-BF1B-E50AA39972EA}"/>
                  </a:ext>
                </a:extLst>
              </p:cNvPr>
              <p:cNvSpPr txBox="1"/>
              <p:nvPr/>
            </p:nvSpPr>
            <p:spPr>
              <a:xfrm>
                <a:off x="633335" y="1394402"/>
                <a:ext cx="5813185" cy="115749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285750" indent="-285750">
                  <a:lnSpc>
                    <a:spcPct val="115000"/>
                  </a:lnSpc>
                  <a:spcAft>
                    <a:spcPts val="10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A l’instant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𝑡</m:t>
                    </m:r>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le produit dans le volume sanguin est égal à la concentration multipliée par le volume </a:t>
                </a:r>
                <a14:m>
                  <m:oMath xmlns:m="http://schemas.openxmlformats.org/officeDocument/2006/math">
                    <m:r>
                      <a:rPr lang="fr-FR">
                        <a:latin typeface="Cambria Math" panose="02040503050406030204" pitchFamily="18" charset="0"/>
                      </a:rPr>
                      <m:t>𝐶</m:t>
                    </m:r>
                    <m:r>
                      <a:rPr lang="fr-FR">
                        <a:latin typeface="Cambria Math" panose="02040503050406030204" pitchFamily="18" charset="0"/>
                      </a:rPr>
                      <m:t>(</m:t>
                    </m:r>
                    <m:r>
                      <a:rPr lang="fr-FR">
                        <a:latin typeface="Cambria Math" panose="02040503050406030204" pitchFamily="18" charset="0"/>
                      </a:rPr>
                      <m:t>𝑡</m:t>
                    </m:r>
                    <m:r>
                      <a:rPr lang="fr-FR">
                        <a:latin typeface="Cambria Math" panose="02040503050406030204" pitchFamily="18" charset="0"/>
                      </a:rPr>
                      <m:t>).</m:t>
                    </m:r>
                    <m:r>
                      <a:rPr lang="fr-FR">
                        <a:latin typeface="Cambria Math" panose="02040503050406030204" pitchFamily="18" charset="0"/>
                      </a:rPr>
                      <m:t>𝑉</m:t>
                    </m:r>
                  </m:oMath>
                </a14:m>
                <a:endParaRPr lang="fr-FR"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1" name="ZoneTexte 10">
                <a:extLst>
                  <a:ext uri="{FF2B5EF4-FFF2-40B4-BE49-F238E27FC236}">
                    <a16:creationId xmlns:a16="http://schemas.microsoft.com/office/drawing/2014/main" id="{ED1DD3C5-07C9-4CDB-BF1B-E50AA39972EA}"/>
                  </a:ext>
                </a:extLst>
              </p:cNvPr>
              <p:cNvSpPr txBox="1">
                <a:spLocks noRot="1" noChangeAspect="1" noMove="1" noResize="1" noEditPoints="1" noAdjustHandles="1" noChangeArrowheads="1" noChangeShapeType="1" noTextEdit="1"/>
              </p:cNvSpPr>
              <p:nvPr/>
            </p:nvSpPr>
            <p:spPr>
              <a:xfrm>
                <a:off x="633335" y="1394402"/>
                <a:ext cx="5813185" cy="1157496"/>
              </a:xfrm>
              <a:prstGeom prst="rect">
                <a:avLst/>
              </a:prstGeom>
              <a:blipFill>
                <a:blip r:embed="rId2"/>
                <a:stretch>
                  <a:fillRect l="-734" t="-1053"/>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3" name="ZoneTexte 12">
                <a:extLst>
                  <a:ext uri="{FF2B5EF4-FFF2-40B4-BE49-F238E27FC236}">
                    <a16:creationId xmlns:a16="http://schemas.microsoft.com/office/drawing/2014/main" id="{4E1CABC0-A0C1-49F2-948E-E9F8E57EFE50}"/>
                  </a:ext>
                </a:extLst>
              </p:cNvPr>
              <p:cNvSpPr txBox="1"/>
              <p:nvPr/>
            </p:nvSpPr>
            <p:spPr>
              <a:xfrm>
                <a:off x="633335" y="2737981"/>
                <a:ext cx="5909508" cy="13471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285750" indent="-285750">
                  <a:lnSpc>
                    <a:spcPct val="115000"/>
                  </a:lnSpc>
                  <a:spcAft>
                    <a:spcPts val="1000"/>
                  </a:spcAft>
                  <a:buFont typeface="Arial" panose="020B0604020202020204" pitchFamily="34" charset="0"/>
                  <a:buChar char="•"/>
                </a:pP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A l’instant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𝑡</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𝑑𝑡</m:t>
                    </m:r>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le il s’est échappé du volume sanguin une quantité égale au volume </a:t>
                </a:r>
                <a14:m>
                  <m:oMath xmlns:m="http://schemas.openxmlformats.org/officeDocument/2006/math">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𝐷</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𝑑𝑡</m:t>
                    </m:r>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multiplié par la concentration </a:t>
                </a:r>
                <a14:m>
                  <m:oMath xmlns:m="http://schemas.openxmlformats.org/officeDocument/2006/math">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𝐶</m:t>
                    </m:r>
                    <m:d>
                      <m:d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𝑡</m:t>
                        </m:r>
                      </m:e>
                    </m:d>
                    <m:r>
                      <a:rPr lang="fr-FR" sz="1800" b="0" i="1" smtClean="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fr-FR" sz="1800" b="0" i="1" smtClean="0">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fr-FR" sz="1800" b="0" i="0" smtClean="0">
                            <a:effectLst/>
                            <a:latin typeface="Cambria Math" panose="02040503050406030204" pitchFamily="18" charset="0"/>
                            <a:ea typeface="Times New Roman" panose="02020603050405020304" pitchFamily="18" charset="0"/>
                            <a:cs typeface="Times New Roman" panose="02020603050405020304" pitchFamily="18" charset="0"/>
                          </a:rPr>
                          <m:t>d</m:t>
                        </m:r>
                      </m:e>
                      <m:sup>
                        <m:r>
                          <a:rPr lang="fr-FR" sz="1800" b="0" i="0" smtClean="0">
                            <a:effectLst/>
                            <a:latin typeface="Cambria Math" panose="02040503050406030204" pitchFamily="18" charset="0"/>
                            <a:ea typeface="Times New Roman" panose="02020603050405020304" pitchFamily="18" charset="0"/>
                            <a:cs typeface="Times New Roman" panose="02020603050405020304" pitchFamily="18" charset="0"/>
                          </a:rPr>
                          <m:t>′</m:t>
                        </m:r>
                      </m:sup>
                    </m:sSup>
                    <m:r>
                      <m:rPr>
                        <m:sty m:val="p"/>
                      </m:rPr>
                      <a:rPr lang="fr-FR" sz="1800" b="0" i="0" smtClean="0">
                        <a:effectLst/>
                        <a:latin typeface="Cambria Math" panose="02040503050406030204" pitchFamily="18" charset="0"/>
                        <a:ea typeface="Times New Roman" panose="02020603050405020304" pitchFamily="18" charset="0"/>
                        <a:cs typeface="Times New Roman" panose="02020603050405020304" pitchFamily="18" charset="0"/>
                      </a:rPr>
                      <m:t>o</m:t>
                    </m:r>
                    <m:r>
                      <a:rPr lang="fr-FR" sz="1800" b="0" i="0" smtClean="0">
                        <a:effectLst/>
                        <a:latin typeface="Cambria Math" panose="02040503050406030204" pitchFamily="18" charset="0"/>
                        <a:ea typeface="Times New Roman" panose="02020603050405020304" pitchFamily="18" charset="0"/>
                        <a:cs typeface="Times New Roman" panose="02020603050405020304" pitchFamily="18" charset="0"/>
                      </a:rPr>
                      <m:t>ù</m:t>
                    </m:r>
                    <m:r>
                      <a:rPr lang="fr-FR" sz="1800" b="0" i="1"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fr-FR">
                        <a:latin typeface="Cambria Math" panose="02040503050406030204" pitchFamily="18" charset="0"/>
                      </a:rPr>
                      <m:t>𝐶</m:t>
                    </m:r>
                    <m:d>
                      <m:dPr>
                        <m:ctrlPr>
                          <a:rPr lang="fr-FR" i="1">
                            <a:latin typeface="Cambria Math" panose="02040503050406030204" pitchFamily="18" charset="0"/>
                          </a:rPr>
                        </m:ctrlPr>
                      </m:dPr>
                      <m:e>
                        <m:r>
                          <a:rPr lang="fr-FR">
                            <a:latin typeface="Cambria Math" panose="02040503050406030204" pitchFamily="18" charset="0"/>
                          </a:rPr>
                          <m:t>𝑡</m:t>
                        </m:r>
                      </m:e>
                    </m:d>
                    <m:r>
                      <a:rPr lang="fr-FR">
                        <a:latin typeface="Cambria Math" panose="02040503050406030204" pitchFamily="18" charset="0"/>
                      </a:rPr>
                      <m:t>.</m:t>
                    </m:r>
                    <m:r>
                      <a:rPr lang="fr-FR">
                        <a:latin typeface="Cambria Math" panose="02040503050406030204" pitchFamily="18" charset="0"/>
                      </a:rPr>
                      <m:t>𝑉</m:t>
                    </m:r>
                    <m:r>
                      <a:rPr lang="fr-FR">
                        <a:latin typeface="Cambria Math" panose="02040503050406030204" pitchFamily="18" charset="0"/>
                      </a:rPr>
                      <m:t>−</m:t>
                    </m:r>
                    <m:r>
                      <a:rPr lang="fr-FR">
                        <a:latin typeface="Cambria Math" panose="02040503050406030204" pitchFamily="18" charset="0"/>
                      </a:rPr>
                      <m:t>𝐷</m:t>
                    </m:r>
                    <m:r>
                      <a:rPr lang="fr-FR">
                        <a:latin typeface="Cambria Math" panose="02040503050406030204" pitchFamily="18" charset="0"/>
                      </a:rPr>
                      <m:t>.</m:t>
                    </m:r>
                    <m:r>
                      <a:rPr lang="fr-FR">
                        <a:latin typeface="Cambria Math" panose="02040503050406030204" pitchFamily="18" charset="0"/>
                      </a:rPr>
                      <m:t>𝐶</m:t>
                    </m:r>
                    <m:d>
                      <m:dPr>
                        <m:ctrlPr>
                          <a:rPr lang="fr-FR" i="1">
                            <a:latin typeface="Cambria Math" panose="02040503050406030204" pitchFamily="18" charset="0"/>
                          </a:rPr>
                        </m:ctrlPr>
                      </m:dPr>
                      <m:e>
                        <m:r>
                          <a:rPr lang="fr-FR">
                            <a:latin typeface="Cambria Math" panose="02040503050406030204" pitchFamily="18" charset="0"/>
                          </a:rPr>
                          <m:t>𝑡</m:t>
                        </m:r>
                      </m:e>
                    </m:d>
                    <m:r>
                      <a:rPr lang="fr-FR">
                        <a:latin typeface="Cambria Math" panose="02040503050406030204" pitchFamily="18" charset="0"/>
                      </a:rPr>
                      <m:t>𝑑𝑡</m:t>
                    </m:r>
                  </m:oMath>
                </a14:m>
                <a:r>
                  <a:rPr lang="fr-FR" dirty="0">
                    <a:latin typeface="Calibri" panose="020F0502020204030204" pitchFamily="34" charset="0"/>
                    <a:ea typeface="Calibri" panose="020F0502020204030204" pitchFamily="34" charset="0"/>
                    <a:cs typeface="Times New Roman" panose="02020603050405020304" pitchFamily="18" charset="0"/>
                  </a:rPr>
                  <a:t> et on divise par </a:t>
                </a:r>
                <a14:m>
                  <m:oMath xmlns:m="http://schemas.openxmlformats.org/officeDocument/2006/math">
                    <m:r>
                      <a:rPr lang="fr-FR">
                        <a:latin typeface="Cambria Math" panose="02040503050406030204" pitchFamily="18" charset="0"/>
                      </a:rPr>
                      <m:t>𝑉</m:t>
                    </m:r>
                  </m:oMath>
                </a14:m>
                <a:r>
                  <a:rPr lang="fr-FR" dirty="0">
                    <a:latin typeface="Calibri" panose="020F0502020204030204" pitchFamily="34" charset="0"/>
                    <a:ea typeface="Calibri" panose="020F0502020204030204" pitchFamily="34" charset="0"/>
                    <a:cs typeface="Times New Roman" panose="02020603050405020304" pitchFamily="18" charset="0"/>
                  </a:rPr>
                  <a:t> pour avoir la concentration.</a:t>
                </a:r>
              </a:p>
            </p:txBody>
          </p:sp>
        </mc:Choice>
        <mc:Fallback>
          <p:sp>
            <p:nvSpPr>
              <p:cNvPr id="13" name="ZoneTexte 12">
                <a:extLst>
                  <a:ext uri="{FF2B5EF4-FFF2-40B4-BE49-F238E27FC236}">
                    <a16:creationId xmlns:a16="http://schemas.microsoft.com/office/drawing/2014/main" id="{4E1CABC0-A0C1-49F2-948E-E9F8E57EFE50}"/>
                  </a:ext>
                </a:extLst>
              </p:cNvPr>
              <p:cNvSpPr txBox="1">
                <a:spLocks noRot="1" noChangeAspect="1" noMove="1" noResize="1" noEditPoints="1" noAdjustHandles="1" noChangeArrowheads="1" noChangeShapeType="1" noTextEdit="1"/>
              </p:cNvSpPr>
              <p:nvPr/>
            </p:nvSpPr>
            <p:spPr>
              <a:xfrm>
                <a:off x="633335" y="2737981"/>
                <a:ext cx="5909508" cy="1347100"/>
              </a:xfrm>
              <a:prstGeom prst="rect">
                <a:avLst/>
              </a:prstGeom>
              <a:blipFill>
                <a:blip r:embed="rId3"/>
                <a:stretch>
                  <a:fillRect l="-722" t="-452" b="-6335"/>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5" name="ZoneTexte 14">
                <a:extLst>
                  <a:ext uri="{FF2B5EF4-FFF2-40B4-BE49-F238E27FC236}">
                    <a16:creationId xmlns:a16="http://schemas.microsoft.com/office/drawing/2014/main" id="{5C4D77D7-307B-4ACC-B239-BEC2BAA64A8B}"/>
                  </a:ext>
                </a:extLst>
              </p:cNvPr>
              <p:cNvSpPr txBox="1"/>
              <p:nvPr/>
            </p:nvSpPr>
            <p:spPr>
              <a:xfrm>
                <a:off x="633335" y="4226400"/>
                <a:ext cx="6007162" cy="86331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285750" indent="-285750">
                  <a:lnSpc>
                    <a:spcPct val="115000"/>
                  </a:lnSpc>
                  <a:spcAft>
                    <a:spcPts val="1000"/>
                  </a:spcAft>
                  <a:buFont typeface="Arial" panose="020B0604020202020204" pitchFamily="34" charset="0"/>
                  <a:buChar char="•"/>
                </a:pP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On a ainsi </a:t>
                </a:r>
                <a14:m>
                  <m:oMath xmlns:m="http://schemas.openxmlformats.org/officeDocument/2006/math">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𝑑𝐶</m:t>
                    </m:r>
                    <m:d>
                      <m:d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𝑡</m:t>
                        </m:r>
                      </m:e>
                    </m:d>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𝐷</m:t>
                        </m:r>
                      </m:num>
                      <m:den>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𝑉</m:t>
                        </m:r>
                      </m:den>
                    </m:f>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𝐶</m:t>
                    </m:r>
                    <m:d>
                      <m:d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𝑡</m:t>
                        </m:r>
                      </m:e>
                    </m:d>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𝑑𝑡</m:t>
                    </m:r>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fr-FR" dirty="0">
                    <a:latin typeface="Calibri" panose="020F0502020204030204" pitchFamily="34" charset="0"/>
                    <a:ea typeface="Times New Roman" panose="02020603050405020304" pitchFamily="18" charset="0"/>
                    <a:cs typeface="Times New Roman" panose="02020603050405020304" pitchFamily="18" charset="0"/>
                  </a:rPr>
                  <a:t>comme pour la tasse de thé d’où </a:t>
                </a: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la merveilleuse équation différentielle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5" name="ZoneTexte 14">
                <a:extLst>
                  <a:ext uri="{FF2B5EF4-FFF2-40B4-BE49-F238E27FC236}">
                    <a16:creationId xmlns:a16="http://schemas.microsoft.com/office/drawing/2014/main" id="{5C4D77D7-307B-4ACC-B239-BEC2BAA64A8B}"/>
                  </a:ext>
                </a:extLst>
              </p:cNvPr>
              <p:cNvSpPr txBox="1">
                <a:spLocks noRot="1" noChangeAspect="1" noMove="1" noResize="1" noEditPoints="1" noAdjustHandles="1" noChangeArrowheads="1" noChangeShapeType="1" noTextEdit="1"/>
              </p:cNvSpPr>
              <p:nvPr/>
            </p:nvSpPr>
            <p:spPr>
              <a:xfrm>
                <a:off x="633335" y="4226400"/>
                <a:ext cx="6007162" cy="863313"/>
              </a:xfrm>
              <a:prstGeom prst="rect">
                <a:avLst/>
              </a:prstGeom>
              <a:blipFill>
                <a:blip r:embed="rId4"/>
                <a:stretch>
                  <a:fillRect l="-711" b="-7746"/>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7" name="ZoneTexte 16">
                <a:extLst>
                  <a:ext uri="{FF2B5EF4-FFF2-40B4-BE49-F238E27FC236}">
                    <a16:creationId xmlns:a16="http://schemas.microsoft.com/office/drawing/2014/main" id="{0DDB72AF-E851-4408-9C46-1BBD603590C4}"/>
                  </a:ext>
                </a:extLst>
              </p:cNvPr>
              <p:cNvSpPr txBox="1"/>
              <p:nvPr/>
            </p:nvSpPr>
            <p:spPr>
              <a:xfrm>
                <a:off x="633335" y="5189927"/>
                <a:ext cx="5699610" cy="48577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285750" indent="-285750">
                  <a:buFont typeface="Arial" panose="020B0604020202020204" pitchFamily="34" charset="0"/>
                  <a:buChar char="•"/>
                </a:pPr>
                <a14:m>
                  <m:oMath xmlns:m="http://schemas.openxmlformats.org/officeDocument/2006/math">
                    <m:sSup>
                      <m:sSupPr>
                        <m:ctrlPr>
                          <a:rPr lang="fr-FR" i="1" smtClean="0">
                            <a:solidFill>
                              <a:srgbClr val="836967"/>
                            </a:solidFill>
                            <a:latin typeface="Cambria Math" panose="02040503050406030204" pitchFamily="18" charset="0"/>
                          </a:rPr>
                        </m:ctrlPr>
                      </m:sSupPr>
                      <m:e>
                        <m:r>
                          <a:rPr lang="fr-FR" i="1">
                            <a:latin typeface="Cambria Math" panose="02040503050406030204" pitchFamily="18" charset="0"/>
                          </a:rPr>
                          <m:t>𝐶</m:t>
                        </m:r>
                      </m:e>
                      <m:sup>
                        <m:r>
                          <a:rPr lang="fr-FR" i="0">
                            <a:latin typeface="Cambria Math" panose="02040503050406030204" pitchFamily="18" charset="0"/>
                          </a:rPr>
                          <m:t>′</m:t>
                        </m:r>
                      </m:sup>
                    </m:sSup>
                    <m:d>
                      <m:dPr>
                        <m:ctrlPr>
                          <a:rPr lang="fr-FR" i="1">
                            <a:solidFill>
                              <a:srgbClr val="836967"/>
                            </a:solidFill>
                            <a:latin typeface="Cambria Math" panose="02040503050406030204" pitchFamily="18" charset="0"/>
                          </a:rPr>
                        </m:ctrlPr>
                      </m:dPr>
                      <m:e>
                        <m:r>
                          <a:rPr lang="fr-FR" i="1">
                            <a:latin typeface="Cambria Math" panose="02040503050406030204" pitchFamily="18" charset="0"/>
                          </a:rPr>
                          <m:t>𝑡</m:t>
                        </m:r>
                      </m:e>
                    </m:d>
                    <m:r>
                      <a:rPr lang="fr-FR" i="0">
                        <a:latin typeface="Cambria Math" panose="02040503050406030204" pitchFamily="18" charset="0"/>
                      </a:rPr>
                      <m:t>=−</m:t>
                    </m:r>
                    <m:f>
                      <m:fPr>
                        <m:ctrlPr>
                          <a:rPr lang="fr-FR" i="1">
                            <a:solidFill>
                              <a:srgbClr val="836967"/>
                            </a:solidFill>
                            <a:latin typeface="Cambria Math" panose="02040503050406030204" pitchFamily="18" charset="0"/>
                          </a:rPr>
                        </m:ctrlPr>
                      </m:fPr>
                      <m:num>
                        <m:r>
                          <a:rPr lang="fr-FR" i="1">
                            <a:latin typeface="Cambria Math" panose="02040503050406030204" pitchFamily="18" charset="0"/>
                          </a:rPr>
                          <m:t>𝐷</m:t>
                        </m:r>
                      </m:num>
                      <m:den>
                        <m:r>
                          <a:rPr lang="fr-FR" i="1">
                            <a:latin typeface="Cambria Math" panose="02040503050406030204" pitchFamily="18" charset="0"/>
                          </a:rPr>
                          <m:t>𝑉</m:t>
                        </m:r>
                      </m:den>
                    </m:f>
                    <m:r>
                      <a:rPr lang="fr-FR" i="0">
                        <a:latin typeface="Cambria Math" panose="02040503050406030204" pitchFamily="18" charset="0"/>
                      </a:rPr>
                      <m:t>.</m:t>
                    </m:r>
                    <m:r>
                      <a:rPr lang="fr-FR" i="1">
                        <a:latin typeface="Cambria Math" panose="02040503050406030204" pitchFamily="18" charset="0"/>
                      </a:rPr>
                      <m:t>𝐶</m:t>
                    </m:r>
                    <m:d>
                      <m:dPr>
                        <m:ctrlPr>
                          <a:rPr lang="fr-FR" i="1">
                            <a:latin typeface="Cambria Math" panose="02040503050406030204" pitchFamily="18" charset="0"/>
                          </a:rPr>
                        </m:ctrlPr>
                      </m:dPr>
                      <m:e>
                        <m:r>
                          <a:rPr lang="fr-FR" i="1">
                            <a:latin typeface="Cambria Math" panose="02040503050406030204" pitchFamily="18" charset="0"/>
                          </a:rPr>
                          <m:t>𝑡</m:t>
                        </m:r>
                      </m:e>
                    </m:d>
                  </m:oMath>
                </a14:m>
                <a:endParaRPr lang="fr-FR" dirty="0"/>
              </a:p>
            </p:txBody>
          </p:sp>
        </mc:Choice>
        <mc:Fallback>
          <p:sp>
            <p:nvSpPr>
              <p:cNvPr id="17" name="ZoneTexte 16">
                <a:extLst>
                  <a:ext uri="{FF2B5EF4-FFF2-40B4-BE49-F238E27FC236}">
                    <a16:creationId xmlns:a16="http://schemas.microsoft.com/office/drawing/2014/main" id="{0DDB72AF-E851-4408-9C46-1BBD603590C4}"/>
                  </a:ext>
                </a:extLst>
              </p:cNvPr>
              <p:cNvSpPr txBox="1">
                <a:spLocks noRot="1" noChangeAspect="1" noMove="1" noResize="1" noEditPoints="1" noAdjustHandles="1" noChangeArrowheads="1" noChangeShapeType="1" noTextEdit="1"/>
              </p:cNvSpPr>
              <p:nvPr/>
            </p:nvSpPr>
            <p:spPr>
              <a:xfrm>
                <a:off x="633335" y="5189927"/>
                <a:ext cx="5699610" cy="485774"/>
              </a:xfrm>
              <a:prstGeom prst="rect">
                <a:avLst/>
              </a:prstGeom>
              <a:blipFill>
                <a:blip r:embed="rId5"/>
                <a:stretch>
                  <a:fillRect l="-749" b="-2500"/>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9" name="ZoneTexte 18">
                <a:extLst>
                  <a:ext uri="{FF2B5EF4-FFF2-40B4-BE49-F238E27FC236}">
                    <a16:creationId xmlns:a16="http://schemas.microsoft.com/office/drawing/2014/main" id="{210885B1-FFE6-4454-9D17-5BC4D4F45F7B}"/>
                  </a:ext>
                </a:extLst>
              </p:cNvPr>
              <p:cNvSpPr txBox="1"/>
              <p:nvPr/>
            </p:nvSpPr>
            <p:spPr>
              <a:xfrm>
                <a:off x="633335" y="5876128"/>
                <a:ext cx="8970666" cy="56906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285750" indent="-285750">
                  <a:lnSpc>
                    <a:spcPct val="115000"/>
                  </a:lnSpc>
                  <a:spcAft>
                    <a:spcPts val="1000"/>
                  </a:spcAft>
                  <a:buFont typeface="Arial" panose="020B0604020202020204" pitchFamily="34" charset="0"/>
                  <a:buChar char="•"/>
                </a:pP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Que l’on résout comme pour le thé : </a:t>
                </a:r>
                <a14:m>
                  <m:oMath xmlns:m="http://schemas.openxmlformats.org/officeDocument/2006/math">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𝐶</m:t>
                    </m:r>
                    <m:d>
                      <m:d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𝑡</m:t>
                        </m:r>
                      </m:e>
                    </m:d>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𝐶</m:t>
                        </m:r>
                      </m:e>
                      <m: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0</m:t>
                        </m:r>
                      </m:sub>
                    </m:sSub>
                    <m:func>
                      <m:func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1800">
                            <a:effectLst/>
                            <a:latin typeface="Cambria Math" panose="02040503050406030204" pitchFamily="18" charset="0"/>
                            <a:ea typeface="Times New Roman" panose="02020603050405020304" pitchFamily="18" charset="0"/>
                            <a:cs typeface="Times New Roman" panose="02020603050405020304" pitchFamily="18" charset="0"/>
                          </a:rPr>
                          <m:t>exp</m:t>
                        </m:r>
                      </m:fName>
                      <m:e>
                        <m:d>
                          <m:d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𝐷</m:t>
                                </m:r>
                              </m:num>
                              <m:den>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𝑉</m:t>
                                </m:r>
                              </m:den>
                            </m:f>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𝑡</m:t>
                            </m:r>
                          </m:e>
                        </m:d>
                      </m:e>
                    </m:func>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et on obtient la même courbe.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9" name="ZoneTexte 18">
                <a:extLst>
                  <a:ext uri="{FF2B5EF4-FFF2-40B4-BE49-F238E27FC236}">
                    <a16:creationId xmlns:a16="http://schemas.microsoft.com/office/drawing/2014/main" id="{210885B1-FFE6-4454-9D17-5BC4D4F45F7B}"/>
                  </a:ext>
                </a:extLst>
              </p:cNvPr>
              <p:cNvSpPr txBox="1">
                <a:spLocks noRot="1" noChangeAspect="1" noMove="1" noResize="1" noEditPoints="1" noAdjustHandles="1" noChangeArrowheads="1" noChangeShapeType="1" noTextEdit="1"/>
              </p:cNvSpPr>
              <p:nvPr/>
            </p:nvSpPr>
            <p:spPr>
              <a:xfrm>
                <a:off x="633335" y="5876128"/>
                <a:ext cx="8970666" cy="569067"/>
              </a:xfrm>
              <a:prstGeom prst="rect">
                <a:avLst/>
              </a:prstGeom>
              <a:blipFill>
                <a:blip r:embed="rId6"/>
                <a:stretch>
                  <a:fillRect l="-476" r="-340" b="-5376"/>
                </a:stretch>
              </a:blipFill>
            </p:spPr>
            <p:txBody>
              <a:bodyPr/>
              <a:lstStyle/>
              <a:p>
                <a:r>
                  <a:rPr lang="fr-FR">
                    <a:noFill/>
                  </a:rPr>
                  <a:t> </a:t>
                </a:r>
              </a:p>
            </p:txBody>
          </p:sp>
        </mc:Fallback>
      </mc:AlternateContent>
      <p:pic>
        <p:nvPicPr>
          <p:cNvPr id="20" name="Image 19">
            <a:extLst>
              <a:ext uri="{FF2B5EF4-FFF2-40B4-BE49-F238E27FC236}">
                <a16:creationId xmlns:a16="http://schemas.microsoft.com/office/drawing/2014/main" id="{9DD57EE7-5B8C-43C0-BA33-FFDA48D41200}"/>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7671816" y="2337755"/>
            <a:ext cx="3630168" cy="3432109"/>
          </a:xfrm>
          <a:prstGeom prst="rect">
            <a:avLst/>
          </a:prstGeom>
        </p:spPr>
      </p:pic>
      <mc:AlternateContent xmlns:mc="http://schemas.openxmlformats.org/markup-compatibility/2006">
        <mc:Choice xmlns:a14="http://schemas.microsoft.com/office/drawing/2010/main" Requires="a14">
          <p:graphicFrame>
            <p:nvGraphicFramePr>
              <p:cNvPr id="2" name="Tableau 1">
                <a:extLst>
                  <a:ext uri="{FF2B5EF4-FFF2-40B4-BE49-F238E27FC236}">
                    <a16:creationId xmlns:a16="http://schemas.microsoft.com/office/drawing/2014/main" id="{39AB89DF-12E0-4236-848D-CAF3DF7D61C9}"/>
                  </a:ext>
                </a:extLst>
              </p:cNvPr>
              <p:cNvGraphicFramePr>
                <a:graphicFrameLocks noGrp="1"/>
              </p:cNvGraphicFramePr>
              <p:nvPr>
                <p:extLst>
                  <p:ext uri="{D42A27DB-BD31-4B8C-83A1-F6EECF244321}">
                    <p14:modId xmlns:p14="http://schemas.microsoft.com/office/powerpoint/2010/main" val="3544646684"/>
                  </p:ext>
                </p:extLst>
              </p:nvPr>
            </p:nvGraphicFramePr>
            <p:xfrm>
              <a:off x="6640497" y="719341"/>
              <a:ext cx="5512971" cy="1618414"/>
            </p:xfrm>
            <a:graphic>
              <a:graphicData uri="http://schemas.openxmlformats.org/drawingml/2006/table">
                <a:tbl>
                  <a:tblPr firstRow="1" firstCol="1" bandRow="1">
                    <a:tableStyleId>{5C22544A-7EE6-4342-B048-85BDC9FD1C3A}</a:tableStyleId>
                  </a:tblPr>
                  <a:tblGrid>
                    <a:gridCol w="1361481">
                      <a:extLst>
                        <a:ext uri="{9D8B030D-6E8A-4147-A177-3AD203B41FA5}">
                          <a16:colId xmlns:a16="http://schemas.microsoft.com/office/drawing/2014/main" val="2861168051"/>
                        </a:ext>
                      </a:extLst>
                    </a:gridCol>
                    <a:gridCol w="1070461">
                      <a:extLst>
                        <a:ext uri="{9D8B030D-6E8A-4147-A177-3AD203B41FA5}">
                          <a16:colId xmlns:a16="http://schemas.microsoft.com/office/drawing/2014/main" val="3056522781"/>
                        </a:ext>
                      </a:extLst>
                    </a:gridCol>
                    <a:gridCol w="3081029">
                      <a:extLst>
                        <a:ext uri="{9D8B030D-6E8A-4147-A177-3AD203B41FA5}">
                          <a16:colId xmlns:a16="http://schemas.microsoft.com/office/drawing/2014/main" val="1406942336"/>
                        </a:ext>
                      </a:extLst>
                    </a:gridCol>
                  </a:tblGrid>
                  <a:tr h="296940">
                    <a:tc>
                      <a:txBody>
                        <a:bodyPr/>
                        <a:lstStyle/>
                        <a:p>
                          <a:pPr algn="ctr">
                            <a:lnSpc>
                              <a:spcPct val="115000"/>
                            </a:lnSpc>
                            <a:spcAft>
                              <a:spcPts val="1000"/>
                            </a:spcAft>
                          </a:pPr>
                          <a:r>
                            <a:rPr lang="fr-FR" sz="1400">
                              <a:effectLst/>
                            </a:rPr>
                            <a:t> </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fr-FR" sz="1400">
                              <a:effectLst/>
                            </a:rPr>
                            <a:t>Instant </a:t>
                          </a:r>
                          <a14:m>
                            <m:oMath xmlns:m="http://schemas.openxmlformats.org/officeDocument/2006/math">
                              <m:r>
                                <a:rPr lang="fr-FR" sz="1400">
                                  <a:effectLst/>
                                  <a:latin typeface="Cambria Math" panose="02040503050406030204" pitchFamily="18" charset="0"/>
                                </a:rPr>
                                <m:t>𝑡</m:t>
                              </m:r>
                            </m:oMath>
                          </a14:m>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fr-FR" sz="1400" dirty="0">
                              <a:effectLst/>
                            </a:rPr>
                            <a:t>Instant </a:t>
                          </a:r>
                          <a14:m>
                            <m:oMath xmlns:m="http://schemas.openxmlformats.org/officeDocument/2006/math">
                              <m:r>
                                <a:rPr lang="fr-FR" sz="1400">
                                  <a:effectLst/>
                                  <a:latin typeface="Cambria Math" panose="02040503050406030204" pitchFamily="18" charset="0"/>
                                </a:rPr>
                                <m:t>𝑡</m:t>
                              </m:r>
                              <m:r>
                                <a:rPr lang="fr-FR" sz="1400">
                                  <a:effectLst/>
                                  <a:latin typeface="Cambria Math" panose="02040503050406030204" pitchFamily="18" charset="0"/>
                                </a:rPr>
                                <m:t>+</m:t>
                              </m:r>
                              <m:r>
                                <a:rPr lang="fr-FR" sz="1400">
                                  <a:effectLst/>
                                  <a:latin typeface="Cambria Math" panose="02040503050406030204" pitchFamily="18" charset="0"/>
                                </a:rPr>
                                <m:t>𝑑𝑡</m:t>
                              </m:r>
                            </m:oMath>
                          </a14:m>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41245889"/>
                      </a:ext>
                    </a:extLst>
                  </a:tr>
                  <a:tr h="523228">
                    <a:tc>
                      <a:txBody>
                        <a:bodyPr/>
                        <a:lstStyle/>
                        <a:p>
                          <a:pPr algn="ctr">
                            <a:lnSpc>
                              <a:spcPct val="115000"/>
                            </a:lnSpc>
                            <a:spcAft>
                              <a:spcPts val="1000"/>
                            </a:spcAft>
                          </a:pPr>
                          <a:r>
                            <a:rPr lang="fr-FR" sz="1400">
                              <a:effectLst/>
                            </a:rPr>
                            <a:t>Produit</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r>
                                  <a:rPr lang="fr-FR" sz="1400">
                                    <a:effectLst/>
                                    <a:latin typeface="Cambria Math" panose="02040503050406030204" pitchFamily="18" charset="0"/>
                                  </a:rPr>
                                  <m:t>𝐶</m:t>
                                </m:r>
                                <m:r>
                                  <a:rPr lang="fr-FR" sz="1400">
                                    <a:effectLst/>
                                    <a:latin typeface="Cambria Math" panose="02040503050406030204" pitchFamily="18" charset="0"/>
                                  </a:rPr>
                                  <m:t>(</m:t>
                                </m:r>
                                <m:r>
                                  <a:rPr lang="fr-FR" sz="1400">
                                    <a:effectLst/>
                                    <a:latin typeface="Cambria Math" panose="02040503050406030204" pitchFamily="18" charset="0"/>
                                  </a:rPr>
                                  <m:t>𝑡</m:t>
                                </m:r>
                                <m:r>
                                  <a:rPr lang="fr-FR" sz="1400">
                                    <a:effectLst/>
                                    <a:latin typeface="Cambria Math" panose="02040503050406030204" pitchFamily="18" charset="0"/>
                                  </a:rPr>
                                  <m:t>).</m:t>
                                </m:r>
                                <m:r>
                                  <a:rPr lang="fr-FR" sz="1400">
                                    <a:effectLst/>
                                    <a:latin typeface="Cambria Math" panose="02040503050406030204" pitchFamily="18" charset="0"/>
                                  </a:rPr>
                                  <m:t>𝑉</m:t>
                                </m:r>
                              </m:oMath>
                            </m:oMathPara>
                          </a14:m>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r>
                                  <a:rPr lang="fr-FR" sz="1400">
                                    <a:effectLst/>
                                    <a:latin typeface="Cambria Math" panose="02040503050406030204" pitchFamily="18" charset="0"/>
                                  </a:rPr>
                                  <m:t>𝐶</m:t>
                                </m:r>
                                <m:d>
                                  <m:dPr>
                                    <m:ctrlPr>
                                      <a:rPr lang="fr-FR" sz="1400" i="1">
                                        <a:effectLst/>
                                        <a:latin typeface="Cambria Math" panose="02040503050406030204" pitchFamily="18" charset="0"/>
                                      </a:rPr>
                                    </m:ctrlPr>
                                  </m:dPr>
                                  <m:e>
                                    <m:r>
                                      <a:rPr lang="fr-FR" sz="1400">
                                        <a:effectLst/>
                                        <a:latin typeface="Cambria Math" panose="02040503050406030204" pitchFamily="18" charset="0"/>
                                      </a:rPr>
                                      <m:t>𝑡</m:t>
                                    </m:r>
                                  </m:e>
                                </m:d>
                                <m:r>
                                  <a:rPr lang="fr-FR" sz="1400">
                                    <a:effectLst/>
                                    <a:latin typeface="Cambria Math" panose="02040503050406030204" pitchFamily="18" charset="0"/>
                                  </a:rPr>
                                  <m:t>.</m:t>
                                </m:r>
                                <m:r>
                                  <a:rPr lang="fr-FR" sz="1400">
                                    <a:effectLst/>
                                    <a:latin typeface="Cambria Math" panose="02040503050406030204" pitchFamily="18" charset="0"/>
                                  </a:rPr>
                                  <m:t>𝑉</m:t>
                                </m:r>
                                <m:r>
                                  <a:rPr lang="fr-FR" sz="1400">
                                    <a:effectLst/>
                                    <a:latin typeface="Cambria Math" panose="02040503050406030204" pitchFamily="18" charset="0"/>
                                  </a:rPr>
                                  <m:t>−</m:t>
                                </m:r>
                                <m:r>
                                  <a:rPr lang="fr-FR" sz="1400">
                                    <a:effectLst/>
                                    <a:latin typeface="Cambria Math" panose="02040503050406030204" pitchFamily="18" charset="0"/>
                                  </a:rPr>
                                  <m:t>𝐷</m:t>
                                </m:r>
                                <m:r>
                                  <a:rPr lang="fr-FR" sz="1400">
                                    <a:effectLst/>
                                    <a:latin typeface="Cambria Math" panose="02040503050406030204" pitchFamily="18" charset="0"/>
                                  </a:rPr>
                                  <m:t>.</m:t>
                                </m:r>
                                <m:r>
                                  <a:rPr lang="fr-FR" sz="1400">
                                    <a:effectLst/>
                                    <a:latin typeface="Cambria Math" panose="02040503050406030204" pitchFamily="18" charset="0"/>
                                  </a:rPr>
                                  <m:t>𝐶</m:t>
                                </m:r>
                                <m:d>
                                  <m:dPr>
                                    <m:ctrlPr>
                                      <a:rPr lang="fr-FR" sz="1400" i="1">
                                        <a:effectLst/>
                                        <a:latin typeface="Cambria Math" panose="02040503050406030204" pitchFamily="18" charset="0"/>
                                      </a:rPr>
                                    </m:ctrlPr>
                                  </m:dPr>
                                  <m:e>
                                    <m:r>
                                      <a:rPr lang="fr-FR" sz="1400">
                                        <a:effectLst/>
                                        <a:latin typeface="Cambria Math" panose="02040503050406030204" pitchFamily="18" charset="0"/>
                                      </a:rPr>
                                      <m:t>𝑡</m:t>
                                    </m:r>
                                  </m:e>
                                </m:d>
                                <m:r>
                                  <a:rPr lang="fr-FR" sz="1400">
                                    <a:effectLst/>
                                    <a:latin typeface="Cambria Math" panose="02040503050406030204" pitchFamily="18" charset="0"/>
                                  </a:rPr>
                                  <m:t>𝑑𝑡</m:t>
                                </m:r>
                              </m:oMath>
                            </m:oMathPara>
                          </a14:m>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5177015"/>
                      </a:ext>
                    </a:extLst>
                  </a:tr>
                  <a:tr h="798246">
                    <a:tc>
                      <a:txBody>
                        <a:bodyPr/>
                        <a:lstStyle/>
                        <a:p>
                          <a:pPr algn="ctr">
                            <a:lnSpc>
                              <a:spcPct val="115000"/>
                            </a:lnSpc>
                            <a:spcAft>
                              <a:spcPts val="1000"/>
                            </a:spcAft>
                          </a:pPr>
                          <a:r>
                            <a:rPr lang="fr-FR" sz="1400" dirty="0">
                              <a:effectLst/>
                            </a:rPr>
                            <a:t>Concentration</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r>
                                  <a:rPr lang="fr-FR" sz="1400">
                                    <a:effectLst/>
                                    <a:latin typeface="Cambria Math" panose="02040503050406030204" pitchFamily="18" charset="0"/>
                                  </a:rPr>
                                  <m:t>𝐶</m:t>
                                </m:r>
                                <m:r>
                                  <a:rPr lang="fr-FR" sz="1400">
                                    <a:effectLst/>
                                    <a:latin typeface="Cambria Math" panose="02040503050406030204" pitchFamily="18" charset="0"/>
                                  </a:rPr>
                                  <m:t>(</m:t>
                                </m:r>
                                <m:r>
                                  <a:rPr lang="fr-FR" sz="1400">
                                    <a:effectLst/>
                                    <a:latin typeface="Cambria Math" panose="02040503050406030204" pitchFamily="18" charset="0"/>
                                  </a:rPr>
                                  <m:t>𝑡</m:t>
                                </m:r>
                                <m:r>
                                  <a:rPr lang="fr-FR" sz="1400">
                                    <a:effectLst/>
                                    <a:latin typeface="Cambria Math" panose="02040503050406030204" pitchFamily="18" charset="0"/>
                                  </a:rPr>
                                  <m:t>)</m:t>
                                </m:r>
                              </m:oMath>
                            </m:oMathPara>
                          </a14:m>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r>
                                  <a:rPr lang="fr-FR" sz="1400">
                                    <a:effectLst/>
                                    <a:latin typeface="Cambria Math" panose="02040503050406030204" pitchFamily="18" charset="0"/>
                                  </a:rPr>
                                  <m:t>𝐶</m:t>
                                </m:r>
                                <m:d>
                                  <m:dPr>
                                    <m:ctrlPr>
                                      <a:rPr lang="fr-FR" sz="1400" i="1">
                                        <a:effectLst/>
                                        <a:latin typeface="Cambria Math" panose="02040503050406030204" pitchFamily="18" charset="0"/>
                                      </a:rPr>
                                    </m:ctrlPr>
                                  </m:dPr>
                                  <m:e>
                                    <m:r>
                                      <a:rPr lang="fr-FR" sz="1400">
                                        <a:effectLst/>
                                        <a:latin typeface="Cambria Math" panose="02040503050406030204" pitchFamily="18" charset="0"/>
                                      </a:rPr>
                                      <m:t>𝑡</m:t>
                                    </m:r>
                                  </m:e>
                                </m:d>
                                <m:r>
                                  <a:rPr lang="fr-FR" sz="1400">
                                    <a:effectLst/>
                                    <a:latin typeface="Cambria Math" panose="02040503050406030204" pitchFamily="18" charset="0"/>
                                  </a:rPr>
                                  <m:t>−</m:t>
                                </m:r>
                                <m:f>
                                  <m:fPr>
                                    <m:ctrlPr>
                                      <a:rPr lang="fr-FR" sz="1400" i="1">
                                        <a:effectLst/>
                                        <a:latin typeface="Cambria Math" panose="02040503050406030204" pitchFamily="18" charset="0"/>
                                      </a:rPr>
                                    </m:ctrlPr>
                                  </m:fPr>
                                  <m:num>
                                    <m:r>
                                      <a:rPr lang="fr-FR" sz="1400">
                                        <a:effectLst/>
                                        <a:latin typeface="Cambria Math" panose="02040503050406030204" pitchFamily="18" charset="0"/>
                                      </a:rPr>
                                      <m:t>𝐷</m:t>
                                    </m:r>
                                  </m:num>
                                  <m:den>
                                    <m:r>
                                      <a:rPr lang="fr-FR" sz="1400">
                                        <a:effectLst/>
                                        <a:latin typeface="Cambria Math" panose="02040503050406030204" pitchFamily="18" charset="0"/>
                                      </a:rPr>
                                      <m:t>𝑉</m:t>
                                    </m:r>
                                  </m:den>
                                </m:f>
                                <m:r>
                                  <a:rPr lang="fr-FR" sz="1400">
                                    <a:effectLst/>
                                    <a:latin typeface="Cambria Math" panose="02040503050406030204" pitchFamily="18" charset="0"/>
                                  </a:rPr>
                                  <m:t>.</m:t>
                                </m:r>
                                <m:r>
                                  <a:rPr lang="fr-FR" sz="1400">
                                    <a:effectLst/>
                                    <a:latin typeface="Cambria Math" panose="02040503050406030204" pitchFamily="18" charset="0"/>
                                  </a:rPr>
                                  <m:t>𝐶</m:t>
                                </m:r>
                                <m:d>
                                  <m:dPr>
                                    <m:ctrlPr>
                                      <a:rPr lang="fr-FR" sz="1400" i="1">
                                        <a:effectLst/>
                                        <a:latin typeface="Cambria Math" panose="02040503050406030204" pitchFamily="18" charset="0"/>
                                      </a:rPr>
                                    </m:ctrlPr>
                                  </m:dPr>
                                  <m:e>
                                    <m:r>
                                      <a:rPr lang="fr-FR" sz="1400">
                                        <a:effectLst/>
                                        <a:latin typeface="Cambria Math" panose="02040503050406030204" pitchFamily="18" charset="0"/>
                                      </a:rPr>
                                      <m:t>𝑡</m:t>
                                    </m:r>
                                  </m:e>
                                </m:d>
                                <m:r>
                                  <a:rPr lang="fr-FR" sz="1400">
                                    <a:effectLst/>
                                    <a:latin typeface="Cambria Math" panose="02040503050406030204" pitchFamily="18" charset="0"/>
                                  </a:rPr>
                                  <m:t>𝑑𝑡</m:t>
                                </m:r>
                              </m:oMath>
                            </m:oMathPara>
                          </a14:m>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70116717"/>
                      </a:ext>
                    </a:extLst>
                  </a:tr>
                </a:tbl>
              </a:graphicData>
            </a:graphic>
          </p:graphicFrame>
        </mc:Choice>
        <mc:Fallback>
          <p:graphicFrame>
            <p:nvGraphicFramePr>
              <p:cNvPr id="2" name="Tableau 1">
                <a:extLst>
                  <a:ext uri="{FF2B5EF4-FFF2-40B4-BE49-F238E27FC236}">
                    <a16:creationId xmlns:a16="http://schemas.microsoft.com/office/drawing/2014/main" id="{39AB89DF-12E0-4236-848D-CAF3DF7D61C9}"/>
                  </a:ext>
                </a:extLst>
              </p:cNvPr>
              <p:cNvGraphicFramePr>
                <a:graphicFrameLocks noGrp="1"/>
              </p:cNvGraphicFramePr>
              <p:nvPr>
                <p:extLst>
                  <p:ext uri="{D42A27DB-BD31-4B8C-83A1-F6EECF244321}">
                    <p14:modId xmlns:p14="http://schemas.microsoft.com/office/powerpoint/2010/main" val="3544646684"/>
                  </p:ext>
                </p:extLst>
              </p:nvPr>
            </p:nvGraphicFramePr>
            <p:xfrm>
              <a:off x="6640497" y="719341"/>
              <a:ext cx="5512971" cy="1618414"/>
            </p:xfrm>
            <a:graphic>
              <a:graphicData uri="http://schemas.openxmlformats.org/drawingml/2006/table">
                <a:tbl>
                  <a:tblPr firstRow="1" firstCol="1" bandRow="1">
                    <a:tableStyleId>{5C22544A-7EE6-4342-B048-85BDC9FD1C3A}</a:tableStyleId>
                  </a:tblPr>
                  <a:tblGrid>
                    <a:gridCol w="1361481">
                      <a:extLst>
                        <a:ext uri="{9D8B030D-6E8A-4147-A177-3AD203B41FA5}">
                          <a16:colId xmlns:a16="http://schemas.microsoft.com/office/drawing/2014/main" val="2861168051"/>
                        </a:ext>
                      </a:extLst>
                    </a:gridCol>
                    <a:gridCol w="1070461">
                      <a:extLst>
                        <a:ext uri="{9D8B030D-6E8A-4147-A177-3AD203B41FA5}">
                          <a16:colId xmlns:a16="http://schemas.microsoft.com/office/drawing/2014/main" val="3056522781"/>
                        </a:ext>
                      </a:extLst>
                    </a:gridCol>
                    <a:gridCol w="3081029">
                      <a:extLst>
                        <a:ext uri="{9D8B030D-6E8A-4147-A177-3AD203B41FA5}">
                          <a16:colId xmlns:a16="http://schemas.microsoft.com/office/drawing/2014/main" val="1406942336"/>
                        </a:ext>
                      </a:extLst>
                    </a:gridCol>
                  </a:tblGrid>
                  <a:tr h="296940">
                    <a:tc>
                      <a:txBody>
                        <a:bodyPr/>
                        <a:lstStyle/>
                        <a:p>
                          <a:pPr algn="ctr">
                            <a:lnSpc>
                              <a:spcPct val="115000"/>
                            </a:lnSpc>
                            <a:spcAft>
                              <a:spcPts val="1000"/>
                            </a:spcAft>
                          </a:pPr>
                          <a:r>
                            <a:rPr lang="fr-FR" sz="1400">
                              <a:effectLst/>
                            </a:rPr>
                            <a:t> </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fr-FR"/>
                        </a:p>
                      </a:txBody>
                      <a:tcPr marL="68580" marR="68580" marT="0" marB="0">
                        <a:blipFill>
                          <a:blip r:embed="rId8"/>
                          <a:stretch>
                            <a:fillRect l="-127273" t="-12245" r="-289773" b="-446939"/>
                          </a:stretch>
                        </a:blipFill>
                      </a:tcPr>
                    </a:tc>
                    <a:tc>
                      <a:txBody>
                        <a:bodyPr/>
                        <a:lstStyle/>
                        <a:p>
                          <a:endParaRPr lang="fr-FR"/>
                        </a:p>
                      </a:txBody>
                      <a:tcPr marL="68580" marR="68580" marT="0" marB="0">
                        <a:blipFill>
                          <a:blip r:embed="rId8"/>
                          <a:stretch>
                            <a:fillRect l="-79051" t="-12245" r="-791" b="-446939"/>
                          </a:stretch>
                        </a:blipFill>
                      </a:tcPr>
                    </a:tc>
                    <a:extLst>
                      <a:ext uri="{0D108BD9-81ED-4DB2-BD59-A6C34878D82A}">
                        <a16:rowId xmlns:a16="http://schemas.microsoft.com/office/drawing/2014/main" val="3741245889"/>
                      </a:ext>
                    </a:extLst>
                  </a:tr>
                  <a:tr h="523228">
                    <a:tc>
                      <a:txBody>
                        <a:bodyPr/>
                        <a:lstStyle/>
                        <a:p>
                          <a:pPr algn="ctr">
                            <a:lnSpc>
                              <a:spcPct val="115000"/>
                            </a:lnSpc>
                            <a:spcAft>
                              <a:spcPts val="1000"/>
                            </a:spcAft>
                          </a:pPr>
                          <a:r>
                            <a:rPr lang="fr-FR" sz="1400">
                              <a:effectLst/>
                            </a:rPr>
                            <a:t>Produit</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fr-FR"/>
                        </a:p>
                      </a:txBody>
                      <a:tcPr marL="68580" marR="68580" marT="0" marB="0">
                        <a:blipFill>
                          <a:blip r:embed="rId8"/>
                          <a:stretch>
                            <a:fillRect l="-127273" t="-63953" r="-289773" b="-154651"/>
                          </a:stretch>
                        </a:blipFill>
                      </a:tcPr>
                    </a:tc>
                    <a:tc>
                      <a:txBody>
                        <a:bodyPr/>
                        <a:lstStyle/>
                        <a:p>
                          <a:endParaRPr lang="fr-FR"/>
                        </a:p>
                      </a:txBody>
                      <a:tcPr marL="68580" marR="68580" marT="0" marB="0">
                        <a:blipFill>
                          <a:blip r:embed="rId8"/>
                          <a:stretch>
                            <a:fillRect l="-79051" t="-63953" r="-791" b="-154651"/>
                          </a:stretch>
                        </a:blipFill>
                      </a:tcPr>
                    </a:tc>
                    <a:extLst>
                      <a:ext uri="{0D108BD9-81ED-4DB2-BD59-A6C34878D82A}">
                        <a16:rowId xmlns:a16="http://schemas.microsoft.com/office/drawing/2014/main" val="1155177015"/>
                      </a:ext>
                    </a:extLst>
                  </a:tr>
                  <a:tr h="798246">
                    <a:tc>
                      <a:txBody>
                        <a:bodyPr/>
                        <a:lstStyle/>
                        <a:p>
                          <a:pPr algn="ctr">
                            <a:lnSpc>
                              <a:spcPct val="115000"/>
                            </a:lnSpc>
                            <a:spcAft>
                              <a:spcPts val="1000"/>
                            </a:spcAft>
                          </a:pPr>
                          <a:r>
                            <a:rPr lang="fr-FR" sz="1400" dirty="0">
                              <a:effectLst/>
                            </a:rPr>
                            <a:t>Concentration</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fr-FR"/>
                        </a:p>
                      </a:txBody>
                      <a:tcPr marL="68580" marR="68580" marT="0" marB="0">
                        <a:blipFill>
                          <a:blip r:embed="rId8"/>
                          <a:stretch>
                            <a:fillRect l="-127273" t="-107634" r="-289773" b="-1527"/>
                          </a:stretch>
                        </a:blipFill>
                      </a:tcPr>
                    </a:tc>
                    <a:tc>
                      <a:txBody>
                        <a:bodyPr/>
                        <a:lstStyle/>
                        <a:p>
                          <a:endParaRPr lang="fr-FR"/>
                        </a:p>
                      </a:txBody>
                      <a:tcPr marL="68580" marR="68580" marT="0" marB="0">
                        <a:blipFill>
                          <a:blip r:embed="rId8"/>
                          <a:stretch>
                            <a:fillRect l="-79051" t="-107634" r="-791" b="-1527"/>
                          </a:stretch>
                        </a:blipFill>
                      </a:tcPr>
                    </a:tc>
                    <a:extLst>
                      <a:ext uri="{0D108BD9-81ED-4DB2-BD59-A6C34878D82A}">
                        <a16:rowId xmlns:a16="http://schemas.microsoft.com/office/drawing/2014/main" val="1070116717"/>
                      </a:ext>
                    </a:extLst>
                  </a:tr>
                </a:tbl>
              </a:graphicData>
            </a:graphic>
          </p:graphicFrame>
        </mc:Fallback>
      </mc:AlternateContent>
    </p:spTree>
    <p:extLst>
      <p:ext uri="{BB962C8B-B14F-4D97-AF65-F5344CB8AC3E}">
        <p14:creationId xmlns:p14="http://schemas.microsoft.com/office/powerpoint/2010/main" val="167289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7"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61D404A-1F00-44AE-A70E-621D0F292F80}"/>
              </a:ext>
            </a:extLst>
          </p:cNvPr>
          <p:cNvSpPr txBox="1"/>
          <p:nvPr/>
        </p:nvSpPr>
        <p:spPr>
          <a:xfrm>
            <a:off x="543036" y="278855"/>
            <a:ext cx="10722372" cy="71070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285750" indent="-285750">
              <a:lnSpc>
                <a:spcPct val="115000"/>
              </a:lnSpc>
              <a:spcAft>
                <a:spcPts val="1000"/>
              </a:spcAft>
              <a:buFont typeface="Arial" panose="020B0604020202020204" pitchFamily="34" charset="0"/>
              <a:buChar char="•"/>
            </a:pP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Le modèle n’est pas  bon pour une intramusculaire. On recommence alors, après mûre réflexion, voici un nouveau modèle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 5">
            <a:extLst>
              <a:ext uri="{FF2B5EF4-FFF2-40B4-BE49-F238E27FC236}">
                <a16:creationId xmlns:a16="http://schemas.microsoft.com/office/drawing/2014/main" id="{A35CA1D7-C4D1-421F-A7CF-68C608B695A2}"/>
              </a:ext>
            </a:extLst>
          </p:cNvPr>
          <p:cNvPicPr/>
          <p:nvPr/>
        </p:nvPicPr>
        <p:blipFill>
          <a:blip r:embed="rId2">
            <a:extLst>
              <a:ext uri="{28A0092B-C50C-407E-A947-70E740481C1C}">
                <a14:useLocalDpi xmlns:a14="http://schemas.microsoft.com/office/drawing/2010/main" val="0"/>
              </a:ext>
            </a:extLst>
          </a:blip>
          <a:stretch>
            <a:fillRect/>
          </a:stretch>
        </p:blipFill>
        <p:spPr>
          <a:xfrm>
            <a:off x="3704487" y="989562"/>
            <a:ext cx="4483222" cy="2707690"/>
          </a:xfrm>
          <a:prstGeom prst="rect">
            <a:avLst/>
          </a:prstGeom>
        </p:spPr>
      </p:pic>
      <mc:AlternateContent xmlns:mc="http://schemas.openxmlformats.org/markup-compatibility/2006">
        <mc:Choice xmlns:a14="http://schemas.microsoft.com/office/drawing/2010/main" Requires="a14">
          <p:sp>
            <p:nvSpPr>
              <p:cNvPr id="8" name="ZoneTexte 7">
                <a:extLst>
                  <a:ext uri="{FF2B5EF4-FFF2-40B4-BE49-F238E27FC236}">
                    <a16:creationId xmlns:a16="http://schemas.microsoft.com/office/drawing/2014/main" id="{6518B816-8D99-4C39-A22D-37B67B9D1224}"/>
                  </a:ext>
                </a:extLst>
              </p:cNvPr>
              <p:cNvSpPr txBox="1"/>
              <p:nvPr/>
            </p:nvSpPr>
            <p:spPr>
              <a:xfrm>
                <a:off x="543036" y="3493364"/>
                <a:ext cx="10806125" cy="237507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285750" indent="-285750">
                  <a:lnSpc>
                    <a:spcPct val="115000"/>
                  </a:lnSpc>
                  <a:spcAft>
                    <a:spcPts val="10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En effet, lorsqu’on injecte un produit en intramusculaire, il ne se répand pas instantanément dans tout le volume sanguin, il faut distinguer le modèle local (étude précédente) et ce qui nous intéresse dans la réalité, ce qui se passe à l’échelle de l’organisme. L’équation précédente est quand même valable pour le volume local, on a (en remplaçant certaines  majuscules par des minuscules) : </a:t>
                </a:r>
              </a:p>
              <a:p>
                <a:pPr algn="ctr">
                  <a:lnSpc>
                    <a:spcPct val="115000"/>
                  </a:lnSpc>
                  <a:spcAft>
                    <a:spcPts val="1000"/>
                  </a:spcAft>
                </a:pPr>
                <a14:m>
                  <m:oMath xmlns:m="http://schemas.openxmlformats.org/officeDocument/2006/math">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𝑐</m:t>
                    </m:r>
                    <m:d>
                      <m:d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𝑡</m:t>
                        </m:r>
                      </m:e>
                    </m:d>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𝐶</m:t>
                        </m:r>
                      </m:e>
                      <m: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0</m:t>
                        </m:r>
                      </m:sub>
                    </m:sSub>
                    <m:r>
                      <m:rPr>
                        <m:sty m:val="p"/>
                      </m:rPr>
                      <a:rPr lang="fr-FR" sz="1800">
                        <a:effectLst/>
                        <a:latin typeface="Cambria Math" panose="02040503050406030204" pitchFamily="18" charset="0"/>
                        <a:ea typeface="Times New Roman" panose="02020603050405020304" pitchFamily="18" charset="0"/>
                        <a:cs typeface="Times New Roman" panose="02020603050405020304" pitchFamily="18" charset="0"/>
                      </a:rPr>
                      <m:t>exp</m:t>
                    </m:r>
                    <m:r>
                      <a:rPr lang="fr-FR" sz="18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𝐷</m:t>
                        </m:r>
                      </m:num>
                      <m:den>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𝑣</m:t>
                        </m:r>
                      </m:den>
                    </m:f>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𝑡</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On refait alors un tableau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8" name="ZoneTexte 7">
                <a:extLst>
                  <a:ext uri="{FF2B5EF4-FFF2-40B4-BE49-F238E27FC236}">
                    <a16:creationId xmlns:a16="http://schemas.microsoft.com/office/drawing/2014/main" id="{6518B816-8D99-4C39-A22D-37B67B9D1224}"/>
                  </a:ext>
                </a:extLst>
              </p:cNvPr>
              <p:cNvSpPr txBox="1">
                <a:spLocks noRot="1" noChangeAspect="1" noMove="1" noResize="1" noEditPoints="1" noAdjustHandles="1" noChangeArrowheads="1" noChangeShapeType="1" noTextEdit="1"/>
              </p:cNvSpPr>
              <p:nvPr/>
            </p:nvSpPr>
            <p:spPr>
              <a:xfrm>
                <a:off x="543036" y="3493364"/>
                <a:ext cx="10806125" cy="2375074"/>
              </a:xfrm>
              <a:prstGeom prst="rect">
                <a:avLst/>
              </a:prstGeom>
              <a:blipFill>
                <a:blip r:embed="rId3"/>
                <a:stretch>
                  <a:fillRect l="-451" t="-256" r="-790" b="-3077"/>
                </a:stretch>
              </a:blipFill>
            </p:spPr>
            <p:txBody>
              <a:bodyPr/>
              <a:lstStyle/>
              <a:p>
                <a:r>
                  <a:rPr lang="fr-FR">
                    <a:noFill/>
                  </a:rPr>
                  <a:t> </a:t>
                </a:r>
              </a:p>
            </p:txBody>
          </p:sp>
        </mc:Fallback>
      </mc:AlternateContent>
    </p:spTree>
    <p:extLst>
      <p:ext uri="{BB962C8B-B14F-4D97-AF65-F5344CB8AC3E}">
        <p14:creationId xmlns:p14="http://schemas.microsoft.com/office/powerpoint/2010/main" val="198950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6E4680-8613-400E-8390-5EDEF3BAF0A3}"/>
              </a:ext>
            </a:extLst>
          </p:cNvPr>
          <p:cNvSpPr>
            <a:spLocks noGrp="1"/>
          </p:cNvSpPr>
          <p:nvPr>
            <p:ph type="title"/>
          </p:nvPr>
        </p:nvSpPr>
        <p:spPr/>
        <p:txBody>
          <a:bodyPr>
            <a:normAutofit/>
          </a:bodyPr>
          <a:lstStyle/>
          <a:p>
            <a:pPr algn="ctr"/>
            <a:r>
              <a:rPr lang="fr-FR" sz="2800" i="1" dirty="0">
                <a:solidFill>
                  <a:srgbClr val="404040"/>
                </a:solidFill>
                <a:effectLst/>
                <a:latin typeface="Cambria" panose="02040503050406030204" pitchFamily="18" charset="0"/>
                <a:ea typeface="Times New Roman" panose="02020603050405020304" pitchFamily="18" charset="0"/>
                <a:cs typeface="Times New Roman" panose="02020603050405020304" pitchFamily="18" charset="0"/>
              </a:rPr>
              <a:t>I. </a:t>
            </a:r>
            <a:r>
              <a:rPr lang="fr-FR" sz="2800" b="1" i="1" u="sng" dirty="0">
                <a:solidFill>
                  <a:srgbClr val="404040"/>
                </a:solidFill>
                <a:effectLst/>
                <a:latin typeface="Cambria" panose="02040503050406030204" pitchFamily="18" charset="0"/>
                <a:ea typeface="Times New Roman" panose="02020603050405020304" pitchFamily="18" charset="0"/>
                <a:cs typeface="Times New Roman" panose="02020603050405020304" pitchFamily="18" charset="0"/>
              </a:rPr>
              <a:t>Dérivée et intégrale : où les trouve-t-on ?</a:t>
            </a:r>
            <a:endParaRPr lang="fr-FR" sz="6000" dirty="0"/>
          </a:p>
        </p:txBody>
      </p:sp>
      <p:sp>
        <p:nvSpPr>
          <p:cNvPr id="3" name="Espace réservé du contenu 2">
            <a:extLst>
              <a:ext uri="{FF2B5EF4-FFF2-40B4-BE49-F238E27FC236}">
                <a16:creationId xmlns:a16="http://schemas.microsoft.com/office/drawing/2014/main" id="{902ED083-AD80-444E-B143-FB4F297DAD8A}"/>
              </a:ext>
            </a:extLst>
          </p:cNvPr>
          <p:cNvSpPr>
            <a:spLocks noGrp="1"/>
          </p:cNvSpPr>
          <p:nvPr>
            <p:ph idx="1"/>
          </p:nvPr>
        </p:nvSpPr>
        <p:spPr>
          <a:xfrm>
            <a:off x="838199" y="1825624"/>
            <a:ext cx="9976945" cy="4667251"/>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lstStyle/>
          <a:p>
            <a:r>
              <a:rPr lang="fr-FR" sz="1800" dirty="0">
                <a:effectLst/>
                <a:latin typeface="Calibri" panose="020F0502020204030204" pitchFamily="34" charset="0"/>
                <a:ea typeface="Calibri" panose="020F0502020204030204" pitchFamily="34" charset="0"/>
                <a:cs typeface="Times New Roman" panose="02020603050405020304" pitchFamily="18" charset="0"/>
              </a:rPr>
              <a:t>Il suffit pour cela de regarder le compteur de vitesse de sa voiture qui nous donne la dérivée de la distance par rapport au temps… </a:t>
            </a:r>
          </a:p>
          <a:p>
            <a:endParaRPr lang="fr-FR" dirty="0"/>
          </a:p>
        </p:txBody>
      </p:sp>
      <p:pic>
        <p:nvPicPr>
          <p:cNvPr id="9" name="Image 8" descr="Résultat de recherche d'images pour &quot;compteur de vitesse&quot;">
            <a:extLst>
              <a:ext uri="{FF2B5EF4-FFF2-40B4-BE49-F238E27FC236}">
                <a16:creationId xmlns:a16="http://schemas.microsoft.com/office/drawing/2014/main" id="{0816A462-A2E7-4562-A489-98A8B4789E7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4966" y="2526275"/>
            <a:ext cx="2819400" cy="2819400"/>
          </a:xfrm>
          <a:prstGeom prst="rect">
            <a:avLst/>
          </a:prstGeom>
          <a:noFill/>
          <a:ln>
            <a:noFill/>
          </a:ln>
        </p:spPr>
      </p:pic>
      <p:sp>
        <p:nvSpPr>
          <p:cNvPr id="11" name="ZoneTexte 10">
            <a:extLst>
              <a:ext uri="{FF2B5EF4-FFF2-40B4-BE49-F238E27FC236}">
                <a16:creationId xmlns:a16="http://schemas.microsoft.com/office/drawing/2014/main" id="{AAECBC1F-B7C1-4DCE-A64B-9F877FEC224B}"/>
              </a:ext>
            </a:extLst>
          </p:cNvPr>
          <p:cNvSpPr txBox="1"/>
          <p:nvPr/>
        </p:nvSpPr>
        <p:spPr>
          <a:xfrm rot="10800000" flipV="1">
            <a:off x="1234966" y="5611533"/>
            <a:ext cx="8634247" cy="710707"/>
          </a:xfrm>
          <a:prstGeom prst="rect">
            <a:avLst/>
          </a:prstGeom>
          <a:noFill/>
        </p:spPr>
        <p:txBody>
          <a:bodyPr wrap="square">
            <a:spAutoFit/>
          </a:bodyPr>
          <a:lstStyle/>
          <a:p>
            <a:pPr>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En fait, tout ce qui concerne la vitesse d’un phénomène fait intervenir la notion de dérivée. Quant à l’accélération, c’est la dérivée de la vitesse…</a:t>
            </a:r>
          </a:p>
        </p:txBody>
      </p:sp>
      <p:sp>
        <p:nvSpPr>
          <p:cNvPr id="4" name="ZoneTexte 3">
            <a:extLst>
              <a:ext uri="{FF2B5EF4-FFF2-40B4-BE49-F238E27FC236}">
                <a16:creationId xmlns:a16="http://schemas.microsoft.com/office/drawing/2014/main" id="{0C6E9C5E-6A81-4FF1-B5F1-50EBC3B5D9F9}"/>
              </a:ext>
            </a:extLst>
          </p:cNvPr>
          <p:cNvSpPr txBox="1"/>
          <p:nvPr/>
        </p:nvSpPr>
        <p:spPr>
          <a:xfrm>
            <a:off x="4690872" y="3429000"/>
            <a:ext cx="4636008" cy="369332"/>
          </a:xfrm>
          <a:prstGeom prst="rect">
            <a:avLst/>
          </a:prstGeom>
          <a:noFill/>
        </p:spPr>
        <p:txBody>
          <a:bodyPr wrap="square" rtlCol="0">
            <a:spAutoFit/>
          </a:bodyPr>
          <a:lstStyle/>
          <a:p>
            <a:r>
              <a:rPr lang="fr-FR" dirty="0"/>
              <a:t>Là on est dans le rouge…</a:t>
            </a:r>
          </a:p>
        </p:txBody>
      </p:sp>
    </p:spTree>
    <p:extLst>
      <p:ext uri="{BB962C8B-B14F-4D97-AF65-F5344CB8AC3E}">
        <p14:creationId xmlns:p14="http://schemas.microsoft.com/office/powerpoint/2010/main" val="79470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au 1">
                <a:extLst>
                  <a:ext uri="{FF2B5EF4-FFF2-40B4-BE49-F238E27FC236}">
                    <a16:creationId xmlns:a16="http://schemas.microsoft.com/office/drawing/2014/main" id="{00DD69E0-EEDC-47B6-BF45-735085D4CD42}"/>
                  </a:ext>
                </a:extLst>
              </p:cNvPr>
              <p:cNvGraphicFramePr>
                <a:graphicFrameLocks noGrp="1"/>
              </p:cNvGraphicFramePr>
              <p:nvPr>
                <p:extLst>
                  <p:ext uri="{D42A27DB-BD31-4B8C-83A1-F6EECF244321}">
                    <p14:modId xmlns:p14="http://schemas.microsoft.com/office/powerpoint/2010/main" val="4022178230"/>
                  </p:ext>
                </p:extLst>
              </p:nvPr>
            </p:nvGraphicFramePr>
            <p:xfrm>
              <a:off x="1728001" y="463312"/>
              <a:ext cx="8476168" cy="1196879"/>
            </p:xfrm>
            <a:graphic>
              <a:graphicData uri="http://schemas.openxmlformats.org/drawingml/2006/table">
                <a:tbl>
                  <a:tblPr firstRow="1" firstCol="1" bandRow="1">
                    <a:tableStyleId>{5C22544A-7EE6-4342-B048-85BDC9FD1C3A}</a:tableStyleId>
                  </a:tblPr>
                  <a:tblGrid>
                    <a:gridCol w="1795159">
                      <a:extLst>
                        <a:ext uri="{9D8B030D-6E8A-4147-A177-3AD203B41FA5}">
                          <a16:colId xmlns:a16="http://schemas.microsoft.com/office/drawing/2014/main" val="479054274"/>
                        </a:ext>
                      </a:extLst>
                    </a:gridCol>
                    <a:gridCol w="2739204">
                      <a:extLst>
                        <a:ext uri="{9D8B030D-6E8A-4147-A177-3AD203B41FA5}">
                          <a16:colId xmlns:a16="http://schemas.microsoft.com/office/drawing/2014/main" val="421770547"/>
                        </a:ext>
                      </a:extLst>
                    </a:gridCol>
                    <a:gridCol w="3941805">
                      <a:extLst>
                        <a:ext uri="{9D8B030D-6E8A-4147-A177-3AD203B41FA5}">
                          <a16:colId xmlns:a16="http://schemas.microsoft.com/office/drawing/2014/main" val="2575447891"/>
                        </a:ext>
                      </a:extLst>
                    </a:gridCol>
                  </a:tblGrid>
                  <a:tr h="339151">
                    <a:tc>
                      <a:txBody>
                        <a:bodyPr/>
                        <a:lstStyle/>
                        <a:p>
                          <a:pPr marL="171450" indent="-171450" algn="ctr">
                            <a:lnSpc>
                              <a:spcPct val="115000"/>
                            </a:lnSpc>
                            <a:spcAft>
                              <a:spcPts val="1000"/>
                            </a:spcAft>
                            <a:buFont typeface="Arial" panose="020B0604020202020204" pitchFamily="34" charset="0"/>
                            <a:buChar char="•"/>
                          </a:pPr>
                          <a:r>
                            <a:rPr lang="fr-FR" sz="1400" dirty="0">
                              <a:effectLst/>
                            </a:rPr>
                            <a:t>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71450" indent="-171450" algn="ctr">
                            <a:lnSpc>
                              <a:spcPct val="115000"/>
                            </a:lnSpc>
                            <a:spcAft>
                              <a:spcPts val="1000"/>
                            </a:spcAft>
                            <a:buFont typeface="Arial" panose="020B0604020202020204" pitchFamily="34" charset="0"/>
                            <a:buChar char="•"/>
                          </a:pPr>
                          <a:r>
                            <a:rPr lang="fr-FR" sz="1400" dirty="0">
                              <a:effectLst/>
                            </a:rPr>
                            <a:t>Instant </a:t>
                          </a:r>
                          <a14:m>
                            <m:oMath xmlns:m="http://schemas.openxmlformats.org/officeDocument/2006/math">
                              <m:r>
                                <a:rPr lang="fr-FR" sz="1400">
                                  <a:effectLst/>
                                  <a:latin typeface="Cambria Math" panose="02040503050406030204" pitchFamily="18" charset="0"/>
                                </a:rPr>
                                <m:t>𝑡</m:t>
                              </m:r>
                            </m:oMath>
                          </a14:m>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71450" indent="-171450" algn="ctr">
                            <a:lnSpc>
                              <a:spcPct val="115000"/>
                            </a:lnSpc>
                            <a:spcAft>
                              <a:spcPts val="1000"/>
                            </a:spcAft>
                            <a:buFont typeface="Arial" panose="020B0604020202020204" pitchFamily="34" charset="0"/>
                            <a:buChar char="•"/>
                          </a:pPr>
                          <a:r>
                            <a:rPr lang="fr-FR" sz="1400">
                              <a:effectLst/>
                            </a:rPr>
                            <a:t>Instant </a:t>
                          </a:r>
                          <a14:m>
                            <m:oMath xmlns:m="http://schemas.openxmlformats.org/officeDocument/2006/math">
                              <m:r>
                                <a:rPr lang="fr-FR" sz="1400">
                                  <a:effectLst/>
                                  <a:latin typeface="Cambria Math" panose="02040503050406030204" pitchFamily="18" charset="0"/>
                                </a:rPr>
                                <m:t>𝑡</m:t>
                              </m:r>
                              <m:r>
                                <a:rPr lang="fr-FR" sz="1400">
                                  <a:effectLst/>
                                  <a:latin typeface="Cambria Math" panose="02040503050406030204" pitchFamily="18" charset="0"/>
                                </a:rPr>
                                <m:t>+</m:t>
                              </m:r>
                              <m:r>
                                <a:rPr lang="fr-FR" sz="1400">
                                  <a:effectLst/>
                                  <a:latin typeface="Cambria Math" panose="02040503050406030204" pitchFamily="18" charset="0"/>
                                </a:rPr>
                                <m:t>𝑑𝑡</m:t>
                              </m:r>
                            </m:oMath>
                          </a14:m>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94745770"/>
                      </a:ext>
                    </a:extLst>
                  </a:tr>
                  <a:tr h="339151">
                    <a:tc>
                      <a:txBody>
                        <a:bodyPr/>
                        <a:lstStyle/>
                        <a:p>
                          <a:pPr marL="171450" indent="-171450" algn="ctr">
                            <a:lnSpc>
                              <a:spcPct val="115000"/>
                            </a:lnSpc>
                            <a:spcAft>
                              <a:spcPts val="1000"/>
                            </a:spcAft>
                            <a:buFont typeface="Arial" panose="020B0604020202020204" pitchFamily="34" charset="0"/>
                            <a:buChar char="•"/>
                          </a:pPr>
                          <a:r>
                            <a:rPr lang="fr-FR" sz="1400">
                              <a:effectLst/>
                            </a:rPr>
                            <a:t>Produit global</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71450" indent="-171450" algn="ctr">
                            <a:lnSpc>
                              <a:spcPct val="115000"/>
                            </a:lnSpc>
                            <a:spcAft>
                              <a:spcPts val="1000"/>
                            </a:spcAft>
                            <a:buFont typeface="Arial" panose="020B0604020202020204" pitchFamily="34" charset="0"/>
                            <a:buChar char="•"/>
                          </a:pPr>
                          <a14:m>
                            <m:oMath xmlns:m="http://schemas.openxmlformats.org/officeDocument/2006/math">
                              <m:r>
                                <a:rPr lang="fr-FR" sz="1400">
                                  <a:effectLst/>
                                  <a:latin typeface="Cambria Math" panose="02040503050406030204" pitchFamily="18" charset="0"/>
                                </a:rPr>
                                <m:t>𝐶</m:t>
                              </m:r>
                              <m:d>
                                <m:dPr>
                                  <m:ctrlPr>
                                    <a:rPr lang="fr-FR" sz="1400" i="1">
                                      <a:effectLst/>
                                      <a:latin typeface="Cambria Math" panose="02040503050406030204" pitchFamily="18" charset="0"/>
                                    </a:rPr>
                                  </m:ctrlPr>
                                </m:dPr>
                                <m:e>
                                  <m:r>
                                    <a:rPr lang="fr-FR" sz="1400">
                                      <a:effectLst/>
                                      <a:latin typeface="Cambria Math" panose="02040503050406030204" pitchFamily="18" charset="0"/>
                                    </a:rPr>
                                    <m:t>𝑡</m:t>
                                  </m:r>
                                </m:e>
                              </m:d>
                              <m:r>
                                <a:rPr lang="fr-FR" sz="1400">
                                  <a:effectLst/>
                                  <a:latin typeface="Cambria Math" panose="02040503050406030204" pitchFamily="18" charset="0"/>
                                </a:rPr>
                                <m:t>.</m:t>
                              </m:r>
                              <m:r>
                                <a:rPr lang="fr-FR" sz="1400">
                                  <a:effectLst/>
                                  <a:latin typeface="Cambria Math" panose="02040503050406030204" pitchFamily="18" charset="0"/>
                                </a:rPr>
                                <m:t>𝑉</m:t>
                              </m:r>
                            </m:oMath>
                          </a14:m>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71450" indent="-171450" algn="ctr">
                            <a:lnSpc>
                              <a:spcPct val="115000"/>
                            </a:lnSpc>
                            <a:spcAft>
                              <a:spcPts val="1000"/>
                            </a:spcAft>
                            <a:buFont typeface="Arial" panose="020B0604020202020204" pitchFamily="34" charset="0"/>
                            <a:buChar char="•"/>
                          </a:pPr>
                          <a14:m>
                            <m:oMath xmlns:m="http://schemas.openxmlformats.org/officeDocument/2006/math">
                              <m:r>
                                <a:rPr lang="fr-FR" sz="1400">
                                  <a:effectLst/>
                                  <a:latin typeface="Cambria Math" panose="02040503050406030204" pitchFamily="18" charset="0"/>
                                </a:rPr>
                                <m:t>𝐶</m:t>
                              </m:r>
                              <m:d>
                                <m:dPr>
                                  <m:ctrlPr>
                                    <a:rPr lang="fr-FR" sz="1400" i="1">
                                      <a:effectLst/>
                                      <a:latin typeface="Cambria Math" panose="02040503050406030204" pitchFamily="18" charset="0"/>
                                    </a:rPr>
                                  </m:ctrlPr>
                                </m:dPr>
                                <m:e>
                                  <m:r>
                                    <a:rPr lang="fr-FR" sz="1400">
                                      <a:effectLst/>
                                      <a:latin typeface="Cambria Math" panose="02040503050406030204" pitchFamily="18" charset="0"/>
                                    </a:rPr>
                                    <m:t>𝑡</m:t>
                                  </m:r>
                                </m:e>
                              </m:d>
                              <m:r>
                                <a:rPr lang="fr-FR" sz="1400">
                                  <a:effectLst/>
                                  <a:latin typeface="Cambria Math" panose="02040503050406030204" pitchFamily="18" charset="0"/>
                                </a:rPr>
                                <m:t>.</m:t>
                              </m:r>
                              <m:r>
                                <a:rPr lang="fr-FR" sz="1400">
                                  <a:effectLst/>
                                  <a:latin typeface="Cambria Math" panose="02040503050406030204" pitchFamily="18" charset="0"/>
                                </a:rPr>
                                <m:t>𝑉</m:t>
                              </m:r>
                              <m:r>
                                <a:rPr lang="fr-FR" sz="1400">
                                  <a:effectLst/>
                                  <a:latin typeface="Cambria Math" panose="02040503050406030204" pitchFamily="18" charset="0"/>
                                </a:rPr>
                                <m:t>−</m:t>
                              </m:r>
                              <m:r>
                                <a:rPr lang="fr-FR" sz="1400">
                                  <a:effectLst/>
                                  <a:latin typeface="Cambria Math" panose="02040503050406030204" pitchFamily="18" charset="0"/>
                                </a:rPr>
                                <m:t>𝐷</m:t>
                              </m:r>
                              <m:r>
                                <a:rPr lang="fr-FR" sz="1400">
                                  <a:effectLst/>
                                  <a:latin typeface="Cambria Math" panose="02040503050406030204" pitchFamily="18" charset="0"/>
                                </a:rPr>
                                <m:t>.</m:t>
                              </m:r>
                              <m:r>
                                <a:rPr lang="fr-FR" sz="1400">
                                  <a:effectLst/>
                                  <a:latin typeface="Cambria Math" panose="02040503050406030204" pitchFamily="18" charset="0"/>
                                </a:rPr>
                                <m:t>𝐶</m:t>
                              </m:r>
                              <m:d>
                                <m:dPr>
                                  <m:ctrlPr>
                                    <a:rPr lang="fr-FR" sz="1400" i="1">
                                      <a:effectLst/>
                                      <a:latin typeface="Cambria Math" panose="02040503050406030204" pitchFamily="18" charset="0"/>
                                    </a:rPr>
                                  </m:ctrlPr>
                                </m:dPr>
                                <m:e>
                                  <m:r>
                                    <a:rPr lang="fr-FR" sz="1400">
                                      <a:effectLst/>
                                      <a:latin typeface="Cambria Math" panose="02040503050406030204" pitchFamily="18" charset="0"/>
                                    </a:rPr>
                                    <m:t>𝑡</m:t>
                                  </m:r>
                                </m:e>
                              </m:d>
                              <m:r>
                                <a:rPr lang="fr-FR" sz="1400">
                                  <a:effectLst/>
                                  <a:latin typeface="Cambria Math" panose="02040503050406030204" pitchFamily="18" charset="0"/>
                                </a:rPr>
                                <m:t>𝑑𝑡</m:t>
                              </m:r>
                              <m:r>
                                <a:rPr lang="fr-FR" sz="1400">
                                  <a:effectLst/>
                                  <a:latin typeface="Cambria Math" panose="02040503050406030204" pitchFamily="18" charset="0"/>
                                </a:rPr>
                                <m:t>+</m:t>
                              </m:r>
                              <m:r>
                                <a:rPr lang="fr-FR" sz="1400">
                                  <a:effectLst/>
                                  <a:latin typeface="Cambria Math" panose="02040503050406030204" pitchFamily="18" charset="0"/>
                                </a:rPr>
                                <m:t>𝐷</m:t>
                              </m:r>
                              <m:r>
                                <a:rPr lang="fr-FR" sz="1400">
                                  <a:effectLst/>
                                  <a:latin typeface="Cambria Math" panose="02040503050406030204" pitchFamily="18" charset="0"/>
                                </a:rPr>
                                <m:t>.</m:t>
                              </m:r>
                              <m:r>
                                <a:rPr lang="fr-FR" sz="1400">
                                  <a:effectLst/>
                                  <a:latin typeface="Cambria Math" panose="02040503050406030204" pitchFamily="18" charset="0"/>
                                </a:rPr>
                                <m:t>𝑐</m:t>
                              </m:r>
                              <m:d>
                                <m:dPr>
                                  <m:ctrlPr>
                                    <a:rPr lang="fr-FR" sz="1400" i="1">
                                      <a:effectLst/>
                                      <a:latin typeface="Cambria Math" panose="02040503050406030204" pitchFamily="18" charset="0"/>
                                    </a:rPr>
                                  </m:ctrlPr>
                                </m:dPr>
                                <m:e>
                                  <m:r>
                                    <a:rPr lang="fr-FR" sz="1400">
                                      <a:effectLst/>
                                      <a:latin typeface="Cambria Math" panose="02040503050406030204" pitchFamily="18" charset="0"/>
                                    </a:rPr>
                                    <m:t>𝑡</m:t>
                                  </m:r>
                                </m:e>
                              </m:d>
                              <m:r>
                                <a:rPr lang="fr-FR" sz="1400">
                                  <a:effectLst/>
                                  <a:latin typeface="Cambria Math" panose="02040503050406030204" pitchFamily="18" charset="0"/>
                                </a:rPr>
                                <m:t>𝑑𝑡</m:t>
                              </m:r>
                            </m:oMath>
                          </a14:m>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67367294"/>
                      </a:ext>
                    </a:extLst>
                  </a:tr>
                  <a:tr h="518577">
                    <a:tc>
                      <a:txBody>
                        <a:bodyPr/>
                        <a:lstStyle/>
                        <a:p>
                          <a:pPr marL="171450" indent="-171450" algn="ctr">
                            <a:lnSpc>
                              <a:spcPct val="115000"/>
                            </a:lnSpc>
                            <a:spcAft>
                              <a:spcPts val="1000"/>
                            </a:spcAft>
                            <a:buFont typeface="Arial" panose="020B0604020202020204" pitchFamily="34" charset="0"/>
                            <a:buChar char="•"/>
                          </a:pPr>
                          <a:r>
                            <a:rPr lang="fr-FR" sz="1400">
                              <a:effectLst/>
                            </a:rPr>
                            <a:t>Concentration</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71450" indent="-171450" algn="ctr">
                            <a:lnSpc>
                              <a:spcPct val="115000"/>
                            </a:lnSpc>
                            <a:spcAft>
                              <a:spcPts val="1000"/>
                            </a:spcAft>
                            <a:buFont typeface="Arial" panose="020B0604020202020204" pitchFamily="34" charset="0"/>
                            <a:buChar char="•"/>
                          </a:pPr>
                          <a14:m>
                            <m:oMath xmlns:m="http://schemas.openxmlformats.org/officeDocument/2006/math">
                              <m:r>
                                <a:rPr lang="fr-FR" sz="1400">
                                  <a:effectLst/>
                                  <a:latin typeface="Cambria Math" panose="02040503050406030204" pitchFamily="18" charset="0"/>
                                </a:rPr>
                                <m:t>𝐶</m:t>
                              </m:r>
                              <m:r>
                                <a:rPr lang="fr-FR" sz="1400">
                                  <a:effectLst/>
                                  <a:latin typeface="Cambria Math" panose="02040503050406030204" pitchFamily="18" charset="0"/>
                                </a:rPr>
                                <m:t>(</m:t>
                              </m:r>
                              <m:r>
                                <a:rPr lang="fr-FR" sz="1400">
                                  <a:effectLst/>
                                  <a:latin typeface="Cambria Math" panose="02040503050406030204" pitchFamily="18" charset="0"/>
                                </a:rPr>
                                <m:t>𝑡</m:t>
                              </m:r>
                              <m:r>
                                <a:rPr lang="fr-FR" sz="1400">
                                  <a:effectLst/>
                                  <a:latin typeface="Cambria Math" panose="02040503050406030204" pitchFamily="18" charset="0"/>
                                </a:rPr>
                                <m:t>)</m:t>
                              </m:r>
                            </m:oMath>
                          </a14:m>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71450" indent="-171450" algn="ctr">
                            <a:lnSpc>
                              <a:spcPct val="115000"/>
                            </a:lnSpc>
                            <a:spcAft>
                              <a:spcPts val="1000"/>
                            </a:spcAft>
                            <a:buFont typeface="Arial" panose="020B0604020202020204" pitchFamily="34" charset="0"/>
                            <a:buChar char="•"/>
                          </a:pPr>
                          <a14:m>
                            <m:oMath xmlns:m="http://schemas.openxmlformats.org/officeDocument/2006/math">
                              <m:r>
                                <a:rPr lang="fr-FR" sz="1400">
                                  <a:effectLst/>
                                  <a:latin typeface="Cambria Math" panose="02040503050406030204" pitchFamily="18" charset="0"/>
                                </a:rPr>
                                <m:t>𝐶</m:t>
                              </m:r>
                              <m:d>
                                <m:dPr>
                                  <m:ctrlPr>
                                    <a:rPr lang="fr-FR" sz="1400" i="1">
                                      <a:effectLst/>
                                      <a:latin typeface="Cambria Math" panose="02040503050406030204" pitchFamily="18" charset="0"/>
                                    </a:rPr>
                                  </m:ctrlPr>
                                </m:dPr>
                                <m:e>
                                  <m:r>
                                    <a:rPr lang="fr-FR" sz="1400">
                                      <a:effectLst/>
                                      <a:latin typeface="Cambria Math" panose="02040503050406030204" pitchFamily="18" charset="0"/>
                                    </a:rPr>
                                    <m:t>𝑡</m:t>
                                  </m:r>
                                </m:e>
                              </m:d>
                              <m:r>
                                <a:rPr lang="fr-FR" sz="1400">
                                  <a:effectLst/>
                                  <a:latin typeface="Cambria Math" panose="02040503050406030204" pitchFamily="18" charset="0"/>
                                </a:rPr>
                                <m:t>−</m:t>
                              </m:r>
                              <m:f>
                                <m:fPr>
                                  <m:ctrlPr>
                                    <a:rPr lang="fr-FR" sz="1400" i="1">
                                      <a:effectLst/>
                                      <a:latin typeface="Cambria Math" panose="02040503050406030204" pitchFamily="18" charset="0"/>
                                    </a:rPr>
                                  </m:ctrlPr>
                                </m:fPr>
                                <m:num>
                                  <m:r>
                                    <a:rPr lang="fr-FR" sz="1400">
                                      <a:effectLst/>
                                      <a:latin typeface="Cambria Math" panose="02040503050406030204" pitchFamily="18" charset="0"/>
                                    </a:rPr>
                                    <m:t>𝐷</m:t>
                                  </m:r>
                                </m:num>
                                <m:den>
                                  <m:r>
                                    <a:rPr lang="fr-FR" sz="1400">
                                      <a:effectLst/>
                                      <a:latin typeface="Cambria Math" panose="02040503050406030204" pitchFamily="18" charset="0"/>
                                    </a:rPr>
                                    <m:t>𝑉</m:t>
                                  </m:r>
                                </m:den>
                              </m:f>
                              <m:r>
                                <a:rPr lang="fr-FR" sz="1400">
                                  <a:effectLst/>
                                  <a:latin typeface="Cambria Math" panose="02040503050406030204" pitchFamily="18" charset="0"/>
                                </a:rPr>
                                <m:t>.</m:t>
                              </m:r>
                              <m:r>
                                <a:rPr lang="fr-FR" sz="1400">
                                  <a:effectLst/>
                                  <a:latin typeface="Cambria Math" panose="02040503050406030204" pitchFamily="18" charset="0"/>
                                </a:rPr>
                                <m:t>𝐶</m:t>
                              </m:r>
                              <m:d>
                                <m:dPr>
                                  <m:ctrlPr>
                                    <a:rPr lang="fr-FR" sz="1400" i="1">
                                      <a:effectLst/>
                                      <a:latin typeface="Cambria Math" panose="02040503050406030204" pitchFamily="18" charset="0"/>
                                    </a:rPr>
                                  </m:ctrlPr>
                                </m:dPr>
                                <m:e>
                                  <m:r>
                                    <a:rPr lang="fr-FR" sz="1400">
                                      <a:effectLst/>
                                      <a:latin typeface="Cambria Math" panose="02040503050406030204" pitchFamily="18" charset="0"/>
                                    </a:rPr>
                                    <m:t>𝑡</m:t>
                                  </m:r>
                                </m:e>
                              </m:d>
                              <m:r>
                                <a:rPr lang="fr-FR" sz="1400">
                                  <a:effectLst/>
                                  <a:latin typeface="Cambria Math" panose="02040503050406030204" pitchFamily="18" charset="0"/>
                                </a:rPr>
                                <m:t>+</m:t>
                              </m:r>
                              <m:f>
                                <m:fPr>
                                  <m:ctrlPr>
                                    <a:rPr lang="fr-FR" sz="1400" i="1">
                                      <a:effectLst/>
                                      <a:latin typeface="Cambria Math" panose="02040503050406030204" pitchFamily="18" charset="0"/>
                                    </a:rPr>
                                  </m:ctrlPr>
                                </m:fPr>
                                <m:num>
                                  <m:r>
                                    <a:rPr lang="fr-FR" sz="1400">
                                      <a:effectLst/>
                                      <a:latin typeface="Cambria Math" panose="02040503050406030204" pitchFamily="18" charset="0"/>
                                    </a:rPr>
                                    <m:t>𝐷</m:t>
                                  </m:r>
                                </m:num>
                                <m:den>
                                  <m:r>
                                    <a:rPr lang="fr-FR" sz="1400">
                                      <a:effectLst/>
                                      <a:latin typeface="Cambria Math" panose="02040503050406030204" pitchFamily="18" charset="0"/>
                                    </a:rPr>
                                    <m:t>𝑉</m:t>
                                  </m:r>
                                </m:den>
                              </m:f>
                              <m:r>
                                <a:rPr lang="fr-FR" sz="1400">
                                  <a:effectLst/>
                                  <a:latin typeface="Cambria Math" panose="02040503050406030204" pitchFamily="18" charset="0"/>
                                </a:rPr>
                                <m:t>.</m:t>
                              </m:r>
                              <m:r>
                                <a:rPr lang="fr-FR" sz="1400">
                                  <a:effectLst/>
                                  <a:latin typeface="Cambria Math" panose="02040503050406030204" pitchFamily="18" charset="0"/>
                                </a:rPr>
                                <m:t>𝑐</m:t>
                              </m:r>
                              <m:d>
                                <m:dPr>
                                  <m:ctrlPr>
                                    <a:rPr lang="fr-FR" sz="1400" i="1">
                                      <a:effectLst/>
                                      <a:latin typeface="Cambria Math" panose="02040503050406030204" pitchFamily="18" charset="0"/>
                                    </a:rPr>
                                  </m:ctrlPr>
                                </m:dPr>
                                <m:e>
                                  <m:r>
                                    <a:rPr lang="fr-FR" sz="1400">
                                      <a:effectLst/>
                                      <a:latin typeface="Cambria Math" panose="02040503050406030204" pitchFamily="18" charset="0"/>
                                    </a:rPr>
                                    <m:t>𝑡</m:t>
                                  </m:r>
                                </m:e>
                              </m:d>
                              <m:r>
                                <a:rPr lang="fr-FR" sz="1400">
                                  <a:effectLst/>
                                  <a:latin typeface="Cambria Math" panose="02040503050406030204" pitchFamily="18" charset="0"/>
                                </a:rPr>
                                <m:t>𝑑𝑡</m:t>
                              </m:r>
                            </m:oMath>
                          </a14:m>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52659267"/>
                      </a:ext>
                    </a:extLst>
                  </a:tr>
                </a:tbl>
              </a:graphicData>
            </a:graphic>
          </p:graphicFrame>
        </mc:Choice>
        <mc:Fallback xmlns="">
          <p:graphicFrame>
            <p:nvGraphicFramePr>
              <p:cNvPr id="2" name="Tableau 1">
                <a:extLst>
                  <a:ext uri="{FF2B5EF4-FFF2-40B4-BE49-F238E27FC236}">
                    <a16:creationId xmlns:a16="http://schemas.microsoft.com/office/drawing/2014/main" id="{00DD69E0-EEDC-47B6-BF45-735085D4CD42}"/>
                  </a:ext>
                </a:extLst>
              </p:cNvPr>
              <p:cNvGraphicFramePr>
                <a:graphicFrameLocks noGrp="1"/>
              </p:cNvGraphicFramePr>
              <p:nvPr>
                <p:extLst>
                  <p:ext uri="{D42A27DB-BD31-4B8C-83A1-F6EECF244321}">
                    <p14:modId xmlns:p14="http://schemas.microsoft.com/office/powerpoint/2010/main" val="4022178230"/>
                  </p:ext>
                </p:extLst>
              </p:nvPr>
            </p:nvGraphicFramePr>
            <p:xfrm>
              <a:off x="1728001" y="463312"/>
              <a:ext cx="8476168" cy="1196879"/>
            </p:xfrm>
            <a:graphic>
              <a:graphicData uri="http://schemas.openxmlformats.org/drawingml/2006/table">
                <a:tbl>
                  <a:tblPr firstRow="1" firstCol="1" bandRow="1">
                    <a:tableStyleId>{5C22544A-7EE6-4342-B048-85BDC9FD1C3A}</a:tableStyleId>
                  </a:tblPr>
                  <a:tblGrid>
                    <a:gridCol w="1795159">
                      <a:extLst>
                        <a:ext uri="{9D8B030D-6E8A-4147-A177-3AD203B41FA5}">
                          <a16:colId xmlns:a16="http://schemas.microsoft.com/office/drawing/2014/main" val="479054274"/>
                        </a:ext>
                      </a:extLst>
                    </a:gridCol>
                    <a:gridCol w="2739204">
                      <a:extLst>
                        <a:ext uri="{9D8B030D-6E8A-4147-A177-3AD203B41FA5}">
                          <a16:colId xmlns:a16="http://schemas.microsoft.com/office/drawing/2014/main" val="421770547"/>
                        </a:ext>
                      </a:extLst>
                    </a:gridCol>
                    <a:gridCol w="3941805">
                      <a:extLst>
                        <a:ext uri="{9D8B030D-6E8A-4147-A177-3AD203B41FA5}">
                          <a16:colId xmlns:a16="http://schemas.microsoft.com/office/drawing/2014/main" val="2575447891"/>
                        </a:ext>
                      </a:extLst>
                    </a:gridCol>
                  </a:tblGrid>
                  <a:tr h="339151">
                    <a:tc>
                      <a:txBody>
                        <a:bodyPr/>
                        <a:lstStyle/>
                        <a:p>
                          <a:pPr marL="171450" indent="-171450" algn="ctr">
                            <a:lnSpc>
                              <a:spcPct val="115000"/>
                            </a:lnSpc>
                            <a:spcAft>
                              <a:spcPts val="1000"/>
                            </a:spcAft>
                            <a:buFont typeface="Arial" panose="020B0604020202020204" pitchFamily="34" charset="0"/>
                            <a:buChar char="•"/>
                          </a:pPr>
                          <a:r>
                            <a:rPr lang="fr-FR" sz="1400" dirty="0">
                              <a:effectLst/>
                            </a:rPr>
                            <a:t>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fr-FR"/>
                        </a:p>
                      </a:txBody>
                      <a:tcPr marL="68580" marR="68580" marT="0" marB="0">
                        <a:blipFill>
                          <a:blip r:embed="rId2"/>
                          <a:stretch>
                            <a:fillRect l="-65924" t="-10714" r="-145212" b="-255357"/>
                          </a:stretch>
                        </a:blipFill>
                      </a:tcPr>
                    </a:tc>
                    <a:tc>
                      <a:txBody>
                        <a:bodyPr/>
                        <a:lstStyle/>
                        <a:p>
                          <a:endParaRPr lang="fr-FR"/>
                        </a:p>
                      </a:txBody>
                      <a:tcPr marL="68580" marR="68580" marT="0" marB="0">
                        <a:blipFill>
                          <a:blip r:embed="rId2"/>
                          <a:stretch>
                            <a:fillRect l="-115147" t="-10714" r="-773" b="-255357"/>
                          </a:stretch>
                        </a:blipFill>
                      </a:tcPr>
                    </a:tc>
                    <a:extLst>
                      <a:ext uri="{0D108BD9-81ED-4DB2-BD59-A6C34878D82A}">
                        <a16:rowId xmlns:a16="http://schemas.microsoft.com/office/drawing/2014/main" val="994745770"/>
                      </a:ext>
                    </a:extLst>
                  </a:tr>
                  <a:tr h="339151">
                    <a:tc>
                      <a:txBody>
                        <a:bodyPr/>
                        <a:lstStyle/>
                        <a:p>
                          <a:pPr marL="171450" indent="-171450" algn="ctr">
                            <a:lnSpc>
                              <a:spcPct val="115000"/>
                            </a:lnSpc>
                            <a:spcAft>
                              <a:spcPts val="1000"/>
                            </a:spcAft>
                            <a:buFont typeface="Arial" panose="020B0604020202020204" pitchFamily="34" charset="0"/>
                            <a:buChar char="•"/>
                          </a:pPr>
                          <a:r>
                            <a:rPr lang="fr-FR" sz="1400">
                              <a:effectLst/>
                            </a:rPr>
                            <a:t>Produit global</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fr-FR"/>
                        </a:p>
                      </a:txBody>
                      <a:tcPr marL="68580" marR="68580" marT="0" marB="0">
                        <a:blipFill>
                          <a:blip r:embed="rId2"/>
                          <a:stretch>
                            <a:fillRect l="-65924" t="-110714" r="-145212" b="-155357"/>
                          </a:stretch>
                        </a:blipFill>
                      </a:tcPr>
                    </a:tc>
                    <a:tc>
                      <a:txBody>
                        <a:bodyPr/>
                        <a:lstStyle/>
                        <a:p>
                          <a:endParaRPr lang="fr-FR"/>
                        </a:p>
                      </a:txBody>
                      <a:tcPr marL="68580" marR="68580" marT="0" marB="0">
                        <a:blipFill>
                          <a:blip r:embed="rId2"/>
                          <a:stretch>
                            <a:fillRect l="-115147" t="-110714" r="-773" b="-155357"/>
                          </a:stretch>
                        </a:blipFill>
                      </a:tcPr>
                    </a:tc>
                    <a:extLst>
                      <a:ext uri="{0D108BD9-81ED-4DB2-BD59-A6C34878D82A}">
                        <a16:rowId xmlns:a16="http://schemas.microsoft.com/office/drawing/2014/main" val="3867367294"/>
                      </a:ext>
                    </a:extLst>
                  </a:tr>
                  <a:tr h="518577">
                    <a:tc>
                      <a:txBody>
                        <a:bodyPr/>
                        <a:lstStyle/>
                        <a:p>
                          <a:pPr marL="171450" indent="-171450" algn="ctr">
                            <a:lnSpc>
                              <a:spcPct val="115000"/>
                            </a:lnSpc>
                            <a:spcAft>
                              <a:spcPts val="1000"/>
                            </a:spcAft>
                            <a:buFont typeface="Arial" panose="020B0604020202020204" pitchFamily="34" charset="0"/>
                            <a:buChar char="•"/>
                          </a:pPr>
                          <a:r>
                            <a:rPr lang="fr-FR" sz="1400">
                              <a:effectLst/>
                            </a:rPr>
                            <a:t>Concentration</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fr-FR"/>
                        </a:p>
                      </a:txBody>
                      <a:tcPr marL="68580" marR="68580" marT="0" marB="0">
                        <a:blipFill>
                          <a:blip r:embed="rId2"/>
                          <a:stretch>
                            <a:fillRect l="-65924" t="-138824" r="-145212" b="-2353"/>
                          </a:stretch>
                        </a:blipFill>
                      </a:tcPr>
                    </a:tc>
                    <a:tc>
                      <a:txBody>
                        <a:bodyPr/>
                        <a:lstStyle/>
                        <a:p>
                          <a:endParaRPr lang="fr-FR"/>
                        </a:p>
                      </a:txBody>
                      <a:tcPr marL="68580" marR="68580" marT="0" marB="0">
                        <a:blipFill>
                          <a:blip r:embed="rId2"/>
                          <a:stretch>
                            <a:fillRect l="-115147" t="-138824" r="-773" b="-2353"/>
                          </a:stretch>
                        </a:blipFill>
                      </a:tcPr>
                    </a:tc>
                    <a:extLst>
                      <a:ext uri="{0D108BD9-81ED-4DB2-BD59-A6C34878D82A}">
                        <a16:rowId xmlns:a16="http://schemas.microsoft.com/office/drawing/2014/main" val="3452659267"/>
                      </a:ext>
                    </a:extLst>
                  </a:tr>
                </a:tbl>
              </a:graphicData>
            </a:graphic>
          </p:graphicFrame>
        </mc:Fallback>
      </mc:AlternateContent>
      <mc:AlternateContent xmlns:mc="http://schemas.openxmlformats.org/markup-compatibility/2006">
        <mc:Choice xmlns:a14="http://schemas.microsoft.com/office/drawing/2010/main" Requires="a14">
          <p:sp>
            <p:nvSpPr>
              <p:cNvPr id="4" name="ZoneTexte 3">
                <a:extLst>
                  <a:ext uri="{FF2B5EF4-FFF2-40B4-BE49-F238E27FC236}">
                    <a16:creationId xmlns:a16="http://schemas.microsoft.com/office/drawing/2014/main" id="{A98F4C51-E430-411B-A14C-4F006616075B}"/>
                  </a:ext>
                </a:extLst>
              </p:cNvPr>
              <p:cNvSpPr txBox="1"/>
              <p:nvPr/>
            </p:nvSpPr>
            <p:spPr>
              <a:xfrm>
                <a:off x="284813" y="1838020"/>
                <a:ext cx="11218339" cy="118186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285750" indent="-285750">
                  <a:lnSpc>
                    <a:spcPct val="115000"/>
                  </a:lnSpc>
                  <a:spcAft>
                    <a:spcPts val="10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Là encore, cela mérite un éclaircissement : à chaque instant, il sort (à droite du schéma) du volume sanguin total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𝐷</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𝐶</m:t>
                    </m:r>
                    <m:d>
                      <m:dPr>
                        <m:ctrlPr>
                          <a:rPr lang="fr-FR"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𝑡</m:t>
                        </m:r>
                      </m:e>
                    </m:d>
                    <m:r>
                      <a:rPr lang="fr-FR" sz="1800" i="1">
                        <a:effectLst/>
                        <a:latin typeface="Cambria Math" panose="02040503050406030204" pitchFamily="18" charset="0"/>
                        <a:ea typeface="Calibri" panose="020F0502020204030204" pitchFamily="34" charset="0"/>
                        <a:cs typeface="Times New Roman" panose="02020603050405020304" pitchFamily="18" charset="0"/>
                      </a:rPr>
                      <m:t>𝑑𝑡</m:t>
                    </m:r>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comme dans le premier modèle mais il rentre par la gauche </a:t>
                </a:r>
                <a14:m>
                  <m:oMath xmlns:m="http://schemas.openxmlformats.org/officeDocument/2006/math">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𝐷</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𝑐</m:t>
                    </m:r>
                    <m:d>
                      <m:d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𝑡</m:t>
                        </m:r>
                      </m:e>
                    </m:d>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𝑑𝑡</m:t>
                    </m:r>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venant du volume local</a:t>
                </a:r>
                <a:r>
                  <a:rPr lang="fr-FR" dirty="0">
                    <a:latin typeface="Calibri" panose="020F0502020204030204" pitchFamily="34" charset="0"/>
                    <a:ea typeface="Times New Roman" panose="02020603050405020304" pitchFamily="18" charset="0"/>
                    <a:cs typeface="Times New Roman" panose="02020603050405020304" pitchFamily="18" charset="0"/>
                  </a:rPr>
                  <a:t> d’où le terme </a:t>
                </a:r>
                <a14:m>
                  <m:oMath xmlns:m="http://schemas.openxmlformats.org/officeDocument/2006/math">
                    <m:r>
                      <m:rPr>
                        <m:sty m:val="p"/>
                      </m:rPr>
                      <a:rPr lang="fr-FR" sz="1800" b="0" i="0" smtClean="0">
                        <a:effectLst/>
                        <a:latin typeface="Cambria Math" panose="02040503050406030204" pitchFamily="18" charset="0"/>
                      </a:rPr>
                      <m:t>en</m:t>
                    </m:r>
                    <m:r>
                      <a:rPr lang="fr-FR" sz="1800" b="0" i="0" smtClean="0">
                        <a:effectLst/>
                        <a:latin typeface="Cambria Math" panose="02040503050406030204" pitchFamily="18" charset="0"/>
                      </a:rPr>
                      <m:t> </m:t>
                    </m:r>
                    <m:r>
                      <m:rPr>
                        <m:sty m:val="p"/>
                      </m:rPr>
                      <a:rPr lang="fr-FR" sz="1800" b="0" i="0" smtClean="0">
                        <a:effectLst/>
                        <a:latin typeface="Cambria Math" panose="02040503050406030204" pitchFamily="18" charset="0"/>
                      </a:rPr>
                      <m:t>concentrations</m:t>
                    </m:r>
                    <m:r>
                      <a:rPr lang="fr-FR" sz="1800" b="0" i="0" smtClean="0">
                        <a:effectLst/>
                        <a:latin typeface="Cambria Math" panose="02040503050406030204" pitchFamily="18" charset="0"/>
                      </a:rPr>
                      <m:t> : </m:t>
                    </m:r>
                    <m:r>
                      <a:rPr lang="fr-FR" sz="1800" smtClean="0">
                        <a:effectLst/>
                        <a:latin typeface="Cambria Math" panose="02040503050406030204" pitchFamily="18" charset="0"/>
                      </a:rPr>
                      <m:t>𝐶</m:t>
                    </m:r>
                    <m:d>
                      <m:dPr>
                        <m:ctrlPr>
                          <a:rPr lang="fr-FR" sz="1800" i="1">
                            <a:effectLst/>
                            <a:latin typeface="Cambria Math" panose="02040503050406030204" pitchFamily="18" charset="0"/>
                          </a:rPr>
                        </m:ctrlPr>
                      </m:dPr>
                      <m:e>
                        <m:r>
                          <a:rPr lang="fr-FR" sz="1800">
                            <a:effectLst/>
                            <a:latin typeface="Cambria Math" panose="02040503050406030204" pitchFamily="18" charset="0"/>
                          </a:rPr>
                          <m:t>𝑡</m:t>
                        </m:r>
                      </m:e>
                    </m:d>
                    <m:r>
                      <a:rPr lang="fr-FR" sz="1800">
                        <a:effectLst/>
                        <a:latin typeface="Cambria Math" panose="02040503050406030204" pitchFamily="18" charset="0"/>
                      </a:rPr>
                      <m:t>−</m:t>
                    </m:r>
                    <m:f>
                      <m:fPr>
                        <m:ctrlPr>
                          <a:rPr lang="fr-FR" sz="1800" i="1">
                            <a:effectLst/>
                            <a:latin typeface="Cambria Math" panose="02040503050406030204" pitchFamily="18" charset="0"/>
                          </a:rPr>
                        </m:ctrlPr>
                      </m:fPr>
                      <m:num>
                        <m:r>
                          <a:rPr lang="fr-FR" sz="1800">
                            <a:effectLst/>
                            <a:latin typeface="Cambria Math" panose="02040503050406030204" pitchFamily="18" charset="0"/>
                          </a:rPr>
                          <m:t>𝐷</m:t>
                        </m:r>
                      </m:num>
                      <m:den>
                        <m:r>
                          <a:rPr lang="fr-FR" sz="1800">
                            <a:effectLst/>
                            <a:latin typeface="Cambria Math" panose="02040503050406030204" pitchFamily="18" charset="0"/>
                          </a:rPr>
                          <m:t>𝑉</m:t>
                        </m:r>
                      </m:den>
                    </m:f>
                    <m:r>
                      <a:rPr lang="fr-FR" sz="1800">
                        <a:effectLst/>
                        <a:latin typeface="Cambria Math" panose="02040503050406030204" pitchFamily="18" charset="0"/>
                      </a:rPr>
                      <m:t>.</m:t>
                    </m:r>
                    <m:r>
                      <a:rPr lang="fr-FR" sz="1800">
                        <a:effectLst/>
                        <a:latin typeface="Cambria Math" panose="02040503050406030204" pitchFamily="18" charset="0"/>
                      </a:rPr>
                      <m:t>𝐶</m:t>
                    </m:r>
                    <m:d>
                      <m:dPr>
                        <m:ctrlPr>
                          <a:rPr lang="fr-FR" sz="1800" i="1">
                            <a:effectLst/>
                            <a:latin typeface="Cambria Math" panose="02040503050406030204" pitchFamily="18" charset="0"/>
                          </a:rPr>
                        </m:ctrlPr>
                      </m:dPr>
                      <m:e>
                        <m:r>
                          <a:rPr lang="fr-FR" sz="1800">
                            <a:effectLst/>
                            <a:latin typeface="Cambria Math" panose="02040503050406030204" pitchFamily="18" charset="0"/>
                          </a:rPr>
                          <m:t>𝑡</m:t>
                        </m:r>
                      </m:e>
                    </m:d>
                    <m:r>
                      <a:rPr lang="fr-FR">
                        <a:latin typeface="Cambria Math" panose="02040503050406030204" pitchFamily="18" charset="0"/>
                      </a:rPr>
                      <m:t>𝑑𝑡</m:t>
                    </m:r>
                    <m:r>
                      <a:rPr lang="fr-FR" sz="1800">
                        <a:effectLst/>
                        <a:latin typeface="Cambria Math" panose="02040503050406030204" pitchFamily="18" charset="0"/>
                      </a:rPr>
                      <m:t>+</m:t>
                    </m:r>
                    <m:f>
                      <m:fPr>
                        <m:ctrlPr>
                          <a:rPr lang="fr-FR" sz="1800" i="1">
                            <a:effectLst/>
                            <a:latin typeface="Cambria Math" panose="02040503050406030204" pitchFamily="18" charset="0"/>
                          </a:rPr>
                        </m:ctrlPr>
                      </m:fPr>
                      <m:num>
                        <m:r>
                          <a:rPr lang="fr-FR" sz="1800">
                            <a:effectLst/>
                            <a:latin typeface="Cambria Math" panose="02040503050406030204" pitchFamily="18" charset="0"/>
                          </a:rPr>
                          <m:t>𝐷</m:t>
                        </m:r>
                      </m:num>
                      <m:den>
                        <m:r>
                          <a:rPr lang="fr-FR" sz="1800">
                            <a:effectLst/>
                            <a:latin typeface="Cambria Math" panose="02040503050406030204" pitchFamily="18" charset="0"/>
                          </a:rPr>
                          <m:t>𝑉</m:t>
                        </m:r>
                      </m:den>
                    </m:f>
                    <m:r>
                      <a:rPr lang="fr-FR" sz="1800">
                        <a:effectLst/>
                        <a:latin typeface="Cambria Math" panose="02040503050406030204" pitchFamily="18" charset="0"/>
                      </a:rPr>
                      <m:t>.</m:t>
                    </m:r>
                    <m:r>
                      <a:rPr lang="fr-FR" sz="1800">
                        <a:effectLst/>
                        <a:latin typeface="Cambria Math" panose="02040503050406030204" pitchFamily="18" charset="0"/>
                      </a:rPr>
                      <m:t>𝑐</m:t>
                    </m:r>
                    <m:d>
                      <m:dPr>
                        <m:ctrlPr>
                          <a:rPr lang="fr-FR" sz="1800" i="1">
                            <a:effectLst/>
                            <a:latin typeface="Cambria Math" panose="02040503050406030204" pitchFamily="18" charset="0"/>
                          </a:rPr>
                        </m:ctrlPr>
                      </m:dPr>
                      <m:e>
                        <m:r>
                          <a:rPr lang="fr-FR" sz="1800">
                            <a:effectLst/>
                            <a:latin typeface="Cambria Math" panose="02040503050406030204" pitchFamily="18" charset="0"/>
                          </a:rPr>
                          <m:t>𝑡</m:t>
                        </m:r>
                      </m:e>
                    </m:d>
                    <m:r>
                      <a:rPr lang="fr-FR" sz="1800">
                        <a:effectLst/>
                        <a:latin typeface="Cambria Math" panose="02040503050406030204" pitchFamily="18" charset="0"/>
                      </a:rPr>
                      <m:t>𝑑𝑡</m:t>
                    </m:r>
                  </m:oMath>
                </a14:m>
                <a:r>
                  <a:rPr lang="fr-FR" dirty="0">
                    <a:latin typeface="Calibri" panose="020F0502020204030204" pitchFamily="34" charset="0"/>
                    <a:ea typeface="Times New Roman" panose="02020603050405020304" pitchFamily="18" charset="0"/>
                    <a:cs typeface="Times New Roman" panose="02020603050405020304" pitchFamily="18" charset="0"/>
                  </a:rPr>
                  <a:t> (il faut en effet diviser par </a:t>
                </a:r>
                <a14:m>
                  <m:oMath xmlns:m="http://schemas.openxmlformats.org/officeDocument/2006/math">
                    <m:r>
                      <a:rPr lang="fr-FR">
                        <a:latin typeface="Cambria Math" panose="02040503050406030204" pitchFamily="18" charset="0"/>
                      </a:rPr>
                      <m:t>𝑉</m:t>
                    </m:r>
                  </m:oMath>
                </a14:m>
                <a:r>
                  <a:rPr lang="fr-FR" dirty="0">
                    <a:latin typeface="Calibri" panose="020F0502020204030204" pitchFamily="34" charset="0"/>
                    <a:ea typeface="Times New Roman" panose="02020603050405020304" pitchFamily="18" charset="0"/>
                    <a:cs typeface="Times New Roman" panose="02020603050405020304" pitchFamily="18" charset="0"/>
                  </a:rPr>
                  <a:t> pour avoir la concentration).</a:t>
                </a:r>
              </a:p>
            </p:txBody>
          </p:sp>
        </mc:Choice>
        <mc:Fallback>
          <p:sp>
            <p:nvSpPr>
              <p:cNvPr id="4" name="ZoneTexte 3">
                <a:extLst>
                  <a:ext uri="{FF2B5EF4-FFF2-40B4-BE49-F238E27FC236}">
                    <a16:creationId xmlns:a16="http://schemas.microsoft.com/office/drawing/2014/main" id="{A98F4C51-E430-411B-A14C-4F006616075B}"/>
                  </a:ext>
                </a:extLst>
              </p:cNvPr>
              <p:cNvSpPr txBox="1">
                <a:spLocks noRot="1" noChangeAspect="1" noMove="1" noResize="1" noEditPoints="1" noAdjustHandles="1" noChangeArrowheads="1" noChangeShapeType="1" noTextEdit="1"/>
              </p:cNvSpPr>
              <p:nvPr/>
            </p:nvSpPr>
            <p:spPr>
              <a:xfrm>
                <a:off x="284813" y="1838020"/>
                <a:ext cx="11218339" cy="1181862"/>
              </a:xfrm>
              <a:prstGeom prst="rect">
                <a:avLst/>
              </a:prstGeom>
              <a:blipFill>
                <a:blip r:embed="rId3"/>
                <a:stretch>
                  <a:fillRect l="-380" t="-1036" r="-326" b="-3109"/>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6" name="ZoneTexte 5">
                <a:extLst>
                  <a:ext uri="{FF2B5EF4-FFF2-40B4-BE49-F238E27FC236}">
                    <a16:creationId xmlns:a16="http://schemas.microsoft.com/office/drawing/2014/main" id="{2F136ABD-57AA-4525-9BCF-1182F29F3C5B}"/>
                  </a:ext>
                </a:extLst>
              </p:cNvPr>
              <p:cNvSpPr txBox="1"/>
              <p:nvPr/>
            </p:nvSpPr>
            <p:spPr>
              <a:xfrm>
                <a:off x="2327223" y="4565621"/>
                <a:ext cx="6093500" cy="54476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algn="ctr">
                  <a:lnSpc>
                    <a:spcPct val="115000"/>
                  </a:lnSpc>
                  <a:spcAft>
                    <a:spcPts val="1000"/>
                  </a:spcAft>
                </a:pPr>
                <a14:m>
                  <m:oMath xmlns:m="http://schemas.openxmlformats.org/officeDocument/2006/math">
                    <m:sSup>
                      <m:sSupPr>
                        <m:ctrlPr>
                          <a:rPr lang="fr-FR" sz="1800" i="1"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d>
                      <m:dPr>
                        <m:ctrlPr>
                          <a:rPr lang="fr-FR"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𝑡</m:t>
                        </m:r>
                      </m:e>
                    </m:d>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fr-FR"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𝐷</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𝑉</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𝐶</m:t>
                    </m:r>
                    <m:d>
                      <m:dPr>
                        <m:ctrlPr>
                          <a:rPr lang="fr-FR"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𝑡</m:t>
                        </m:r>
                      </m:e>
                    </m:d>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fr-FR"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𝐷</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𝑉</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fr-FR"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8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1800" i="1">
                            <a:effectLst/>
                            <a:latin typeface="Cambria Math" panose="02040503050406030204" pitchFamily="18" charset="0"/>
                            <a:ea typeface="Calibri" panose="020F0502020204030204" pitchFamily="34" charset="0"/>
                            <a:cs typeface="Times New Roman" panose="02020603050405020304" pitchFamily="18" charset="0"/>
                          </a:rPr>
                          <m:t>0</m:t>
                        </m:r>
                      </m:sub>
                    </m:sSub>
                    <m:r>
                      <m:rPr>
                        <m:sty m:val="p"/>
                      </m:rPr>
                      <a:rPr lang="fr-FR" sz="1800">
                        <a:effectLst/>
                        <a:latin typeface="Cambria Math" panose="02040503050406030204" pitchFamily="18" charset="0"/>
                        <a:ea typeface="Calibri" panose="020F0502020204030204" pitchFamily="34" charset="0"/>
                        <a:cs typeface="Times New Roman" panose="02020603050405020304" pitchFamily="18" charset="0"/>
                      </a:rPr>
                      <m:t>exp</m:t>
                    </m:r>
                    <m:r>
                      <a:rPr lang="fr-FR" sz="1800">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fr-FR"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𝐷</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𝑣</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𝑡</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ZoneTexte 5">
                <a:extLst>
                  <a:ext uri="{FF2B5EF4-FFF2-40B4-BE49-F238E27FC236}">
                    <a16:creationId xmlns:a16="http://schemas.microsoft.com/office/drawing/2014/main" id="{2F136ABD-57AA-4525-9BCF-1182F29F3C5B}"/>
                  </a:ext>
                </a:extLst>
              </p:cNvPr>
              <p:cNvSpPr txBox="1">
                <a:spLocks noRot="1" noChangeAspect="1" noMove="1" noResize="1" noEditPoints="1" noAdjustHandles="1" noChangeArrowheads="1" noChangeShapeType="1" noTextEdit="1"/>
              </p:cNvSpPr>
              <p:nvPr/>
            </p:nvSpPr>
            <p:spPr>
              <a:xfrm>
                <a:off x="2327223" y="4565621"/>
                <a:ext cx="6093500" cy="544765"/>
              </a:xfrm>
              <a:prstGeom prst="rect">
                <a:avLst/>
              </a:prstGeom>
              <a:blipFill>
                <a:blip r:embed="rId4"/>
                <a:stretch>
                  <a:fillRect b="-6742"/>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8" name="ZoneTexte 7">
                <a:extLst>
                  <a:ext uri="{FF2B5EF4-FFF2-40B4-BE49-F238E27FC236}">
                    <a16:creationId xmlns:a16="http://schemas.microsoft.com/office/drawing/2014/main" id="{2AEF082A-7F61-4AE3-83A8-742AF73E97B5}"/>
                  </a:ext>
                </a:extLst>
              </p:cNvPr>
              <p:cNvSpPr txBox="1"/>
              <p:nvPr/>
            </p:nvSpPr>
            <p:spPr>
              <a:xfrm>
                <a:off x="454623" y="5279276"/>
                <a:ext cx="11048528" cy="39145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285750" indent="-285750">
                  <a:lnSpc>
                    <a:spcPct val="115000"/>
                  </a:lnSpc>
                  <a:spcAft>
                    <a:spcPts val="1000"/>
                  </a:spcAft>
                  <a:buFont typeface="Arial" panose="020B0604020202020204" pitchFamily="34" charset="0"/>
                  <a:buChar char="•"/>
                </a:pP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Avec </a:t>
                </a:r>
                <a14:m>
                  <m:oMath xmlns:m="http://schemas.openxmlformats.org/officeDocument/2006/math">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𝐶</m:t>
                    </m:r>
                    <m:d>
                      <m:d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0</m:t>
                        </m:r>
                      </m:e>
                    </m:d>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la résolution (que je vous épargne…) donne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8" name="ZoneTexte 7">
                <a:extLst>
                  <a:ext uri="{FF2B5EF4-FFF2-40B4-BE49-F238E27FC236}">
                    <a16:creationId xmlns:a16="http://schemas.microsoft.com/office/drawing/2014/main" id="{2AEF082A-7F61-4AE3-83A8-742AF73E97B5}"/>
                  </a:ext>
                </a:extLst>
              </p:cNvPr>
              <p:cNvSpPr txBox="1">
                <a:spLocks noRot="1" noChangeAspect="1" noMove="1" noResize="1" noEditPoints="1" noAdjustHandles="1" noChangeArrowheads="1" noChangeShapeType="1" noTextEdit="1"/>
              </p:cNvSpPr>
              <p:nvPr/>
            </p:nvSpPr>
            <p:spPr>
              <a:xfrm>
                <a:off x="454623" y="5279276"/>
                <a:ext cx="11048528" cy="391454"/>
              </a:xfrm>
              <a:prstGeom prst="rect">
                <a:avLst/>
              </a:prstGeom>
              <a:blipFill>
                <a:blip r:embed="rId5"/>
                <a:stretch>
                  <a:fillRect l="-386" t="-1563" b="-25000"/>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0" name="ZoneTexte 9">
                <a:extLst>
                  <a:ext uri="{FF2B5EF4-FFF2-40B4-BE49-F238E27FC236}">
                    <a16:creationId xmlns:a16="http://schemas.microsoft.com/office/drawing/2014/main" id="{20A8B77F-8A25-4F94-9855-04806B280B43}"/>
                  </a:ext>
                </a:extLst>
              </p:cNvPr>
              <p:cNvSpPr txBox="1"/>
              <p:nvPr/>
            </p:nvSpPr>
            <p:spPr>
              <a:xfrm>
                <a:off x="2327223" y="5834873"/>
                <a:ext cx="6093500" cy="71468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a14:m>
                  <m:oMathPara xmlns:m="http://schemas.openxmlformats.org/officeDocument/2006/math">
                    <m:oMathParaPr>
                      <m:jc m:val="centerGroup"/>
                    </m:oMathParaPr>
                    <m:oMath xmlns:m="http://schemas.openxmlformats.org/officeDocument/2006/math">
                      <m:r>
                        <a:rPr lang="fr-FR" i="1" smtClean="0">
                          <a:latin typeface="Cambria Math" panose="02040503050406030204" pitchFamily="18" charset="0"/>
                        </a:rPr>
                        <m:t>𝐶</m:t>
                      </m:r>
                      <m:d>
                        <m:dPr>
                          <m:ctrlPr>
                            <a:rPr lang="fr-FR" i="1">
                              <a:solidFill>
                                <a:srgbClr val="836967"/>
                              </a:solidFill>
                              <a:latin typeface="Cambria Math" panose="02040503050406030204" pitchFamily="18" charset="0"/>
                            </a:rPr>
                          </m:ctrlPr>
                        </m:dPr>
                        <m:e>
                          <m:r>
                            <a:rPr lang="fr-FR" i="1">
                              <a:latin typeface="Cambria Math" panose="02040503050406030204" pitchFamily="18" charset="0"/>
                            </a:rPr>
                            <m:t>𝑡</m:t>
                          </m:r>
                        </m:e>
                      </m:d>
                      <m:r>
                        <a:rPr lang="fr-FR" i="0">
                          <a:latin typeface="Cambria Math" panose="02040503050406030204" pitchFamily="18" charset="0"/>
                        </a:rPr>
                        <m:t>=</m:t>
                      </m:r>
                      <m:f>
                        <m:fPr>
                          <m:ctrlPr>
                            <a:rPr lang="fr-FR" i="1">
                              <a:solidFill>
                                <a:srgbClr val="836967"/>
                              </a:solidFill>
                              <a:latin typeface="Cambria Math" panose="02040503050406030204" pitchFamily="18" charset="0"/>
                            </a:rPr>
                          </m:ctrlPr>
                        </m:fPr>
                        <m:num>
                          <m:sSub>
                            <m:sSubPr>
                              <m:ctrlPr>
                                <a:rPr lang="fr-FR" i="1">
                                  <a:solidFill>
                                    <a:srgbClr val="836967"/>
                                  </a:solidFill>
                                  <a:latin typeface="Cambria Math" panose="02040503050406030204" pitchFamily="18" charset="0"/>
                                </a:rPr>
                              </m:ctrlPr>
                            </m:sSubPr>
                            <m:e>
                              <m:r>
                                <a:rPr lang="fr-FR" i="1">
                                  <a:latin typeface="Cambria Math" panose="02040503050406030204" pitchFamily="18" charset="0"/>
                                </a:rPr>
                                <m:t>𝐶</m:t>
                              </m:r>
                            </m:e>
                            <m:sub>
                              <m:r>
                                <a:rPr lang="fr-FR" i="0">
                                  <a:latin typeface="Cambria Math" panose="02040503050406030204" pitchFamily="18" charset="0"/>
                                </a:rPr>
                                <m:t>0</m:t>
                              </m:r>
                            </m:sub>
                          </m:sSub>
                          <m:r>
                            <a:rPr lang="fr-FR" i="0">
                              <a:latin typeface="Cambria Math" panose="02040503050406030204" pitchFamily="18" charset="0"/>
                            </a:rPr>
                            <m:t>.</m:t>
                          </m:r>
                          <m:r>
                            <a:rPr lang="fr-FR" i="1">
                              <a:latin typeface="Cambria Math" panose="02040503050406030204" pitchFamily="18" charset="0"/>
                            </a:rPr>
                            <m:t>𝑣</m:t>
                          </m:r>
                        </m:num>
                        <m:den>
                          <m:r>
                            <a:rPr lang="fr-FR" i="1">
                              <a:latin typeface="Cambria Math" panose="02040503050406030204" pitchFamily="18" charset="0"/>
                            </a:rPr>
                            <m:t>𝑉</m:t>
                          </m:r>
                          <m:r>
                            <a:rPr lang="fr-FR" i="0">
                              <a:latin typeface="Cambria Math" panose="02040503050406030204" pitchFamily="18" charset="0"/>
                            </a:rPr>
                            <m:t>−</m:t>
                          </m:r>
                          <m:r>
                            <a:rPr lang="fr-FR" i="1">
                              <a:latin typeface="Cambria Math" panose="02040503050406030204" pitchFamily="18" charset="0"/>
                            </a:rPr>
                            <m:t>𝑣</m:t>
                          </m:r>
                        </m:den>
                      </m:f>
                      <m:d>
                        <m:dPr>
                          <m:ctrlPr>
                            <a:rPr lang="fr-FR" i="1">
                              <a:latin typeface="Cambria Math" panose="02040503050406030204" pitchFamily="18" charset="0"/>
                            </a:rPr>
                          </m:ctrlPr>
                        </m:dPr>
                        <m:e>
                          <m:func>
                            <m:funcPr>
                              <m:ctrlPr>
                                <a:rPr lang="fr-FR" i="1">
                                  <a:latin typeface="Cambria Math" panose="02040503050406030204" pitchFamily="18" charset="0"/>
                                </a:rPr>
                              </m:ctrlPr>
                            </m:funcPr>
                            <m:fName>
                              <m:r>
                                <m:rPr>
                                  <m:sty m:val="p"/>
                                </m:rPr>
                                <a:rPr lang="fr-FR" i="0">
                                  <a:latin typeface="Cambria Math" panose="02040503050406030204" pitchFamily="18" charset="0"/>
                                </a:rPr>
                                <m:t>exp</m:t>
                              </m:r>
                            </m:fName>
                            <m:e>
                              <m:d>
                                <m:dPr>
                                  <m:ctrlPr>
                                    <a:rPr lang="fr-FR" i="1">
                                      <a:solidFill>
                                        <a:srgbClr val="836967"/>
                                      </a:solidFill>
                                      <a:latin typeface="Cambria Math" panose="02040503050406030204" pitchFamily="18" charset="0"/>
                                    </a:rPr>
                                  </m:ctrlPr>
                                </m:dPr>
                                <m:e>
                                  <m:r>
                                    <a:rPr lang="fr-FR" i="0">
                                      <a:latin typeface="Cambria Math" panose="02040503050406030204" pitchFamily="18" charset="0"/>
                                    </a:rPr>
                                    <m:t>−</m:t>
                                  </m:r>
                                  <m:f>
                                    <m:fPr>
                                      <m:ctrlPr>
                                        <a:rPr lang="fr-FR" i="1">
                                          <a:solidFill>
                                            <a:srgbClr val="836967"/>
                                          </a:solidFill>
                                          <a:latin typeface="Cambria Math" panose="02040503050406030204" pitchFamily="18" charset="0"/>
                                        </a:rPr>
                                      </m:ctrlPr>
                                    </m:fPr>
                                    <m:num>
                                      <m:r>
                                        <a:rPr lang="fr-FR" i="1">
                                          <a:latin typeface="Cambria Math" panose="02040503050406030204" pitchFamily="18" charset="0"/>
                                        </a:rPr>
                                        <m:t>𝐷</m:t>
                                      </m:r>
                                    </m:num>
                                    <m:den>
                                      <m:r>
                                        <a:rPr lang="fr-FR" i="1">
                                          <a:latin typeface="Cambria Math" panose="02040503050406030204" pitchFamily="18" charset="0"/>
                                        </a:rPr>
                                        <m:t>𝑉</m:t>
                                      </m:r>
                                    </m:den>
                                  </m:f>
                                  <m:r>
                                    <a:rPr lang="fr-FR" i="0">
                                      <a:latin typeface="Cambria Math" panose="02040503050406030204" pitchFamily="18" charset="0"/>
                                    </a:rPr>
                                    <m:t>.</m:t>
                                  </m:r>
                                  <m:r>
                                    <a:rPr lang="fr-FR" i="1">
                                      <a:latin typeface="Cambria Math" panose="02040503050406030204" pitchFamily="18" charset="0"/>
                                    </a:rPr>
                                    <m:t>𝑡</m:t>
                                  </m:r>
                                </m:e>
                              </m:d>
                            </m:e>
                          </m:func>
                          <m:r>
                            <a:rPr lang="fr-FR" i="0">
                              <a:latin typeface="Cambria Math" panose="02040503050406030204" pitchFamily="18" charset="0"/>
                            </a:rPr>
                            <m:t>−</m:t>
                          </m:r>
                          <m:func>
                            <m:funcPr>
                              <m:ctrlPr>
                                <a:rPr lang="fr-FR" i="1">
                                  <a:latin typeface="Cambria Math" panose="02040503050406030204" pitchFamily="18" charset="0"/>
                                </a:rPr>
                              </m:ctrlPr>
                            </m:funcPr>
                            <m:fName>
                              <m:r>
                                <m:rPr>
                                  <m:sty m:val="p"/>
                                </m:rPr>
                                <a:rPr lang="fr-FR" i="0">
                                  <a:latin typeface="Cambria Math" panose="02040503050406030204" pitchFamily="18" charset="0"/>
                                </a:rPr>
                                <m:t>exp</m:t>
                              </m:r>
                            </m:fName>
                            <m:e>
                              <m:d>
                                <m:dPr>
                                  <m:ctrlPr>
                                    <a:rPr lang="fr-FR" i="1">
                                      <a:solidFill>
                                        <a:srgbClr val="836967"/>
                                      </a:solidFill>
                                      <a:latin typeface="Cambria Math" panose="02040503050406030204" pitchFamily="18" charset="0"/>
                                    </a:rPr>
                                  </m:ctrlPr>
                                </m:dPr>
                                <m:e>
                                  <m:r>
                                    <a:rPr lang="fr-FR" i="0">
                                      <a:latin typeface="Cambria Math" panose="02040503050406030204" pitchFamily="18" charset="0"/>
                                    </a:rPr>
                                    <m:t>−</m:t>
                                  </m:r>
                                  <m:f>
                                    <m:fPr>
                                      <m:ctrlPr>
                                        <a:rPr lang="fr-FR" i="1">
                                          <a:solidFill>
                                            <a:srgbClr val="836967"/>
                                          </a:solidFill>
                                          <a:latin typeface="Cambria Math" panose="02040503050406030204" pitchFamily="18" charset="0"/>
                                        </a:rPr>
                                      </m:ctrlPr>
                                    </m:fPr>
                                    <m:num>
                                      <m:r>
                                        <a:rPr lang="fr-FR" i="1">
                                          <a:latin typeface="Cambria Math" panose="02040503050406030204" pitchFamily="18" charset="0"/>
                                        </a:rPr>
                                        <m:t>𝐷</m:t>
                                      </m:r>
                                    </m:num>
                                    <m:den>
                                      <m:r>
                                        <a:rPr lang="fr-FR" i="1">
                                          <a:latin typeface="Cambria Math" panose="02040503050406030204" pitchFamily="18" charset="0"/>
                                        </a:rPr>
                                        <m:t>𝑣</m:t>
                                      </m:r>
                                    </m:den>
                                  </m:f>
                                  <m:r>
                                    <a:rPr lang="fr-FR" i="0">
                                      <a:latin typeface="Cambria Math" panose="02040503050406030204" pitchFamily="18" charset="0"/>
                                    </a:rPr>
                                    <m:t>.</m:t>
                                  </m:r>
                                  <m:r>
                                    <a:rPr lang="fr-FR" i="1">
                                      <a:latin typeface="Cambria Math" panose="02040503050406030204" pitchFamily="18" charset="0"/>
                                    </a:rPr>
                                    <m:t>𝑡</m:t>
                                  </m:r>
                                </m:e>
                              </m:d>
                            </m:e>
                          </m:func>
                        </m:e>
                      </m:d>
                    </m:oMath>
                  </m:oMathPara>
                </a14:m>
                <a:endParaRPr lang="fr-FR" dirty="0"/>
              </a:p>
            </p:txBody>
          </p:sp>
        </mc:Choice>
        <mc:Fallback>
          <p:sp>
            <p:nvSpPr>
              <p:cNvPr id="10" name="ZoneTexte 9">
                <a:extLst>
                  <a:ext uri="{FF2B5EF4-FFF2-40B4-BE49-F238E27FC236}">
                    <a16:creationId xmlns:a16="http://schemas.microsoft.com/office/drawing/2014/main" id="{20A8B77F-8A25-4F94-9855-04806B280B43}"/>
                  </a:ext>
                </a:extLst>
              </p:cNvPr>
              <p:cNvSpPr txBox="1">
                <a:spLocks noRot="1" noChangeAspect="1" noMove="1" noResize="1" noEditPoints="1" noAdjustHandles="1" noChangeArrowheads="1" noChangeShapeType="1" noTextEdit="1"/>
              </p:cNvSpPr>
              <p:nvPr/>
            </p:nvSpPr>
            <p:spPr>
              <a:xfrm>
                <a:off x="2327223" y="5834873"/>
                <a:ext cx="6093500" cy="714683"/>
              </a:xfrm>
              <a:prstGeom prst="rect">
                <a:avLst/>
              </a:prstGeom>
              <a:blipFill>
                <a:blip r:embed="rId6"/>
                <a:stretch>
                  <a:fillRect/>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9" name="ZoneTexte 8">
                <a:extLst>
                  <a:ext uri="{FF2B5EF4-FFF2-40B4-BE49-F238E27FC236}">
                    <a16:creationId xmlns:a16="http://schemas.microsoft.com/office/drawing/2014/main" id="{30694692-3625-429C-B908-17CE81B783C2}"/>
                  </a:ext>
                </a:extLst>
              </p:cNvPr>
              <p:cNvSpPr txBox="1"/>
              <p:nvPr/>
            </p:nvSpPr>
            <p:spPr>
              <a:xfrm>
                <a:off x="284812" y="3248600"/>
                <a:ext cx="11218339" cy="102149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285750" indent="-285750">
                  <a:lnSpc>
                    <a:spcPct val="115000"/>
                  </a:lnSpc>
                  <a:spcAft>
                    <a:spcPts val="1000"/>
                  </a:spcAft>
                  <a:buFont typeface="Arial" panose="020B0604020202020204" pitchFamily="34" charset="0"/>
                  <a:buChar char="•"/>
                </a:pP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Bilan des courses : </a:t>
                </a:r>
                <a14:m>
                  <m:oMath xmlns:m="http://schemas.openxmlformats.org/officeDocument/2006/math">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𝑑𝐶</m:t>
                    </m:r>
                    <m:d>
                      <m:d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𝑡</m:t>
                        </m:r>
                      </m:e>
                    </m:d>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𝐷</m:t>
                        </m:r>
                      </m:num>
                      <m:den>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𝑉</m:t>
                        </m:r>
                      </m:den>
                    </m:f>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𝐶</m:t>
                    </m:r>
                    <m:d>
                      <m:d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𝑡</m:t>
                        </m:r>
                      </m:e>
                    </m:d>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𝑑𝑡</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𝐷</m:t>
                        </m:r>
                      </m:num>
                      <m:den>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𝑉</m:t>
                        </m:r>
                      </m:den>
                    </m:f>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𝑐</m:t>
                    </m:r>
                    <m:d>
                      <m:d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𝑡</m:t>
                        </m:r>
                      </m:e>
                    </m:d>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𝑑𝑡</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On obtient une équation différentielle encore plus merveilleuse (on connaît </a:t>
                </a:r>
                <a14:m>
                  <m:oMath xmlns:m="http://schemas.openxmlformats.org/officeDocument/2006/math">
                    <m:d>
                      <m:d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𝑡</m:t>
                        </m:r>
                      </m:e>
                    </m:d>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fr-FR"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8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1800" i="1">
                            <a:effectLst/>
                            <a:latin typeface="Cambria Math" panose="02040503050406030204" pitchFamily="18" charset="0"/>
                            <a:ea typeface="Calibri" panose="020F0502020204030204" pitchFamily="34" charset="0"/>
                            <a:cs typeface="Times New Roman" panose="02020603050405020304" pitchFamily="18" charset="0"/>
                          </a:rPr>
                          <m:t>0</m:t>
                        </m:r>
                      </m:sub>
                    </m:sSub>
                    <m:func>
                      <m:funcPr>
                        <m:ctrlPr>
                          <a:rPr lang="fr-FR" sz="1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1800">
                            <a:effectLst/>
                            <a:latin typeface="Cambria Math" panose="02040503050406030204" pitchFamily="18" charset="0"/>
                            <a:ea typeface="Calibri" panose="020F0502020204030204" pitchFamily="34" charset="0"/>
                            <a:cs typeface="Times New Roman" panose="02020603050405020304" pitchFamily="18" charset="0"/>
                          </a:rPr>
                          <m:t>exp</m:t>
                        </m:r>
                      </m:fName>
                      <m:e>
                        <m:d>
                          <m:dPr>
                            <m:ctrlPr>
                              <a:rPr lang="fr-FR"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fr-FR"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𝐷</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𝑣</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𝑡</m:t>
                            </m:r>
                          </m:e>
                        </m:d>
                      </m:e>
                    </m:func>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9" name="ZoneTexte 8">
                <a:extLst>
                  <a:ext uri="{FF2B5EF4-FFF2-40B4-BE49-F238E27FC236}">
                    <a16:creationId xmlns:a16="http://schemas.microsoft.com/office/drawing/2014/main" id="{30694692-3625-429C-B908-17CE81B783C2}"/>
                  </a:ext>
                </a:extLst>
              </p:cNvPr>
              <p:cNvSpPr txBox="1">
                <a:spLocks noRot="1" noChangeAspect="1" noMove="1" noResize="1" noEditPoints="1" noAdjustHandles="1" noChangeArrowheads="1" noChangeShapeType="1" noTextEdit="1"/>
              </p:cNvSpPr>
              <p:nvPr/>
            </p:nvSpPr>
            <p:spPr>
              <a:xfrm>
                <a:off x="284812" y="3248600"/>
                <a:ext cx="11218339" cy="1021498"/>
              </a:xfrm>
              <a:prstGeom prst="rect">
                <a:avLst/>
              </a:prstGeom>
              <a:blipFill>
                <a:blip r:embed="rId7"/>
                <a:stretch>
                  <a:fillRect l="-380" b="-2994"/>
                </a:stretch>
              </a:blipFill>
            </p:spPr>
            <p:txBody>
              <a:bodyPr/>
              <a:lstStyle/>
              <a:p>
                <a:r>
                  <a:rPr lang="fr-FR">
                    <a:noFill/>
                  </a:rPr>
                  <a:t> </a:t>
                </a:r>
              </a:p>
            </p:txBody>
          </p:sp>
        </mc:Fallback>
      </mc:AlternateContent>
    </p:spTree>
    <p:extLst>
      <p:ext uri="{BB962C8B-B14F-4D97-AF65-F5344CB8AC3E}">
        <p14:creationId xmlns:p14="http://schemas.microsoft.com/office/powerpoint/2010/main" val="215525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34D0587-03DD-4B35-BA1F-65248506CA62}"/>
              </a:ext>
            </a:extLst>
          </p:cNvPr>
          <p:cNvSpPr txBox="1"/>
          <p:nvPr/>
        </p:nvSpPr>
        <p:spPr>
          <a:xfrm>
            <a:off x="543393" y="452415"/>
            <a:ext cx="6093500" cy="36933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285750" indent="-285750">
              <a:buFont typeface="Arial" panose="020B0604020202020204" pitchFamily="34" charset="0"/>
              <a:buChar char="•"/>
            </a:pP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en traçant la courbe, on trouve le dessin suivant</a:t>
            </a:r>
            <a:endParaRPr lang="fr-FR" dirty="0"/>
          </a:p>
        </p:txBody>
      </p:sp>
      <p:pic>
        <p:nvPicPr>
          <p:cNvPr id="4" name="Image 3">
            <a:extLst>
              <a:ext uri="{FF2B5EF4-FFF2-40B4-BE49-F238E27FC236}">
                <a16:creationId xmlns:a16="http://schemas.microsoft.com/office/drawing/2014/main" id="{3D7E2FD6-8BDD-4B82-A670-97867A734F45}"/>
              </a:ext>
            </a:extLst>
          </p:cNvPr>
          <p:cNvPicPr/>
          <p:nvPr/>
        </p:nvPicPr>
        <p:blipFill>
          <a:blip r:embed="rId2">
            <a:extLst>
              <a:ext uri="{28A0092B-C50C-407E-A947-70E740481C1C}">
                <a14:useLocalDpi xmlns:a14="http://schemas.microsoft.com/office/drawing/2010/main" val="0"/>
              </a:ext>
            </a:extLst>
          </a:blip>
          <a:stretch>
            <a:fillRect/>
          </a:stretch>
        </p:blipFill>
        <p:spPr>
          <a:xfrm>
            <a:off x="3346704" y="941832"/>
            <a:ext cx="5669280" cy="3941064"/>
          </a:xfrm>
          <a:prstGeom prst="rect">
            <a:avLst/>
          </a:prstGeom>
        </p:spPr>
      </p:pic>
      <p:sp>
        <p:nvSpPr>
          <p:cNvPr id="6" name="ZoneTexte 5">
            <a:extLst>
              <a:ext uri="{FF2B5EF4-FFF2-40B4-BE49-F238E27FC236}">
                <a16:creationId xmlns:a16="http://schemas.microsoft.com/office/drawing/2014/main" id="{05D15A86-EA73-42D9-9B03-FD6DE9C6CE13}"/>
              </a:ext>
            </a:extLst>
          </p:cNvPr>
          <p:cNvSpPr txBox="1"/>
          <p:nvPr/>
        </p:nvSpPr>
        <p:spPr>
          <a:xfrm>
            <a:off x="543393" y="5190007"/>
            <a:ext cx="10534337" cy="145232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285750" indent="-285750">
              <a:lnSpc>
                <a:spcPct val="115000"/>
              </a:lnSpc>
              <a:spcAft>
                <a:spcPts val="10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Ceci correspond à ce qu’on peut trouver sur Internet, notamment à l’adresse</a:t>
            </a:r>
          </a:p>
          <a:p>
            <a:pPr marL="285750" indent="-285750">
              <a:lnSpc>
                <a:spcPct val="115000"/>
              </a:lnSpc>
              <a:spcAft>
                <a:spcPts val="1000"/>
              </a:spcAft>
              <a:buFont typeface="Arial" panose="020B0604020202020204" pitchFamily="34" charset="0"/>
              <a:buChar char="•"/>
            </a:pPr>
            <a:r>
              <a:rPr lang="fr-FR"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https://pharmacomedicale.org/pharmacologie/pharmacocinetique/38-parametres-pharmacocinetiques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fr-FR" sz="2800" b="1" dirty="0">
                <a:effectLst/>
                <a:latin typeface="Calibri" panose="020F0502020204030204" pitchFamily="34" charset="0"/>
                <a:ea typeface="Calibri" panose="020F0502020204030204" pitchFamily="34" charset="0"/>
                <a:cs typeface="Times New Roman" panose="02020603050405020304" pitchFamily="18" charset="0"/>
              </a:rPr>
              <a:t>OUF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951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E471901-BD5B-4141-977B-011BA21A2AC0}"/>
              </a:ext>
            </a:extLst>
          </p:cNvPr>
          <p:cNvSpPr txBox="1"/>
          <p:nvPr/>
        </p:nvSpPr>
        <p:spPr>
          <a:xfrm>
            <a:off x="314794" y="440163"/>
            <a:ext cx="11272602" cy="128573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285750" indent="-285750">
              <a:lnSpc>
                <a:spcPct val="115000"/>
              </a:lnSpc>
              <a:spcAft>
                <a:spcPts val="10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Vous pouvez aller, pour de plus amples informations, consulter le site</a:t>
            </a:r>
          </a:p>
          <a:p>
            <a:pPr>
              <a:lnSpc>
                <a:spcPct val="115000"/>
              </a:lnSpc>
              <a:spcAft>
                <a:spcPts val="1000"/>
              </a:spcAft>
            </a:pPr>
            <a:r>
              <a:rPr lang="fr-FR"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https://pharmacomedicale.org/images/cnpm/desc/J_ALEXANDRE_Notions_PK_de_base.pdf</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où vous trouverez notamment le schéma suivant</a:t>
            </a:r>
          </a:p>
        </p:txBody>
      </p:sp>
      <p:pic>
        <p:nvPicPr>
          <p:cNvPr id="4" name="Image 3">
            <a:extLst>
              <a:ext uri="{FF2B5EF4-FFF2-40B4-BE49-F238E27FC236}">
                <a16:creationId xmlns:a16="http://schemas.microsoft.com/office/drawing/2014/main" id="{76A5D827-0F3C-4D4F-836B-D412A24F5A2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708879" y="2053653"/>
            <a:ext cx="8004747" cy="356765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pic>
    </p:spTree>
    <p:extLst>
      <p:ext uri="{BB962C8B-B14F-4D97-AF65-F5344CB8AC3E}">
        <p14:creationId xmlns:p14="http://schemas.microsoft.com/office/powerpoint/2010/main" val="342090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18D466-EFE3-47CD-BA0D-D9F8BD3F7C2C}"/>
              </a:ext>
            </a:extLst>
          </p:cNvPr>
          <p:cNvSpPr>
            <a:spLocks noGrp="1"/>
          </p:cNvSpPr>
          <p:nvPr>
            <p:ph type="title"/>
          </p:nvPr>
        </p:nvSpPr>
        <p:spPr/>
        <p:txBody>
          <a:bodyPr>
            <a:normAutofit/>
          </a:bodyPr>
          <a:lstStyle/>
          <a:p>
            <a:r>
              <a:rPr lang="fr-FR" sz="3200" b="1" dirty="0">
                <a:effectLst/>
                <a:latin typeface="Calibri" panose="020F0502020204030204" pitchFamily="34" charset="0"/>
                <a:ea typeface="Calibri" panose="020F0502020204030204" pitchFamily="34" charset="0"/>
                <a:cs typeface="Times New Roman" panose="02020603050405020304" pitchFamily="18" charset="0"/>
              </a:rPr>
              <a:t>3 - Le modèle de James Lovelock, l’hypothèse Gaia ou la planète des marguerites</a:t>
            </a:r>
            <a:endParaRPr lang="fr-FR" sz="6600" dirty="0"/>
          </a:p>
        </p:txBody>
      </p:sp>
      <p:sp>
        <p:nvSpPr>
          <p:cNvPr id="3" name="Espace réservé du contenu 2">
            <a:extLst>
              <a:ext uri="{FF2B5EF4-FFF2-40B4-BE49-F238E27FC236}">
                <a16:creationId xmlns:a16="http://schemas.microsoft.com/office/drawing/2014/main" id="{14485550-D524-4D79-8FDB-14578411ED4C}"/>
              </a:ext>
            </a:extLst>
          </p:cNvPr>
          <p:cNvSpPr>
            <a:spLocks noGrp="1"/>
          </p:cNvSpPr>
          <p:nvPr>
            <p:ph idx="1"/>
          </p:nvPr>
        </p:nvSpPr>
        <p:spPr>
          <a:xfrm>
            <a:off x="1003091" y="1690688"/>
            <a:ext cx="10515600" cy="4934964"/>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lstStyle/>
          <a:p>
            <a:r>
              <a:rPr lang="fr-FR"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Lovelock en 1994 a créé un modèle qu’il appelle « </a:t>
            </a:r>
            <a:r>
              <a:rPr lang="fr-FR" sz="1800" i="1"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Daisyworld</a:t>
            </a:r>
            <a:r>
              <a:rPr lang="fr-FR"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  (monde des marguerites) car il utilise une planète imaginaire peuplée de pâquerettes claires et d'autres sombres entrant en compétition pour conquérir l'espace, et contribuant se faisant à réguler la température de cette planète imaginaire. Les pâquerettes de couleur noire absorbent les calories solaires. Elles sont plus tolérantes au froid et couvrent l'espace quand il fait froid. Puis après un certain temps, leur albédo réchauffe le milieu au point que les pâquerettes blanches deviennent plus compétitives, mais en couvrant le sol elles augmentent l'albédo et refroidissent la planète, ce qui va à nouveau favoriser les pâquerettes noires, etc…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a:p>
            <a:endParaRPr lang="fr-FR" dirty="0"/>
          </a:p>
          <a:p>
            <a:endParaRPr lang="fr-FR" dirty="0"/>
          </a:p>
        </p:txBody>
      </p:sp>
      <p:pic>
        <p:nvPicPr>
          <p:cNvPr id="4" name="Image 3">
            <a:extLst>
              <a:ext uri="{FF2B5EF4-FFF2-40B4-BE49-F238E27FC236}">
                <a16:creationId xmlns:a16="http://schemas.microsoft.com/office/drawing/2014/main" id="{0DC01289-5C09-4E9C-BB9A-470E8F24788F}"/>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092591" y="3577701"/>
            <a:ext cx="2541553" cy="2026774"/>
          </a:xfrm>
          <a:prstGeom prst="rect">
            <a:avLst/>
          </a:prstGeom>
        </p:spPr>
      </p:pic>
      <p:sp>
        <p:nvSpPr>
          <p:cNvPr id="6" name="ZoneTexte 5">
            <a:extLst>
              <a:ext uri="{FF2B5EF4-FFF2-40B4-BE49-F238E27FC236}">
                <a16:creationId xmlns:a16="http://schemas.microsoft.com/office/drawing/2014/main" id="{15037CA1-4630-4B0D-AD63-0312E41B5FFD}"/>
              </a:ext>
            </a:extLst>
          </p:cNvPr>
          <p:cNvSpPr txBox="1"/>
          <p:nvPr/>
        </p:nvSpPr>
        <p:spPr>
          <a:xfrm>
            <a:off x="5590082" y="4178987"/>
            <a:ext cx="6093500" cy="392159"/>
          </a:xfrm>
          <a:prstGeom prst="rect">
            <a:avLst/>
          </a:prstGeom>
          <a:noFill/>
        </p:spPr>
        <p:txBody>
          <a:bodyPr wrap="square">
            <a:spAutoFit/>
          </a:bodyPr>
          <a:lstStyle/>
          <a:p>
            <a:pPr>
              <a:lnSpc>
                <a:spcPct val="115000"/>
              </a:lnSpc>
              <a:spcAft>
                <a:spcPts val="1000"/>
              </a:spcAft>
            </a:pPr>
            <a:r>
              <a:rPr lang="fr-FR"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https://fr.wikipedia.org/wiki/James_Lovelock</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ZoneTexte 7">
            <a:extLst>
              <a:ext uri="{FF2B5EF4-FFF2-40B4-BE49-F238E27FC236}">
                <a16:creationId xmlns:a16="http://schemas.microsoft.com/office/drawing/2014/main" id="{FDF36CC5-59D5-4CFD-B9C3-6AA1CE971695}"/>
              </a:ext>
            </a:extLst>
          </p:cNvPr>
          <p:cNvSpPr txBox="1"/>
          <p:nvPr/>
        </p:nvSpPr>
        <p:spPr>
          <a:xfrm>
            <a:off x="955743" y="5671789"/>
            <a:ext cx="9165488" cy="392159"/>
          </a:xfrm>
          <a:prstGeom prst="rect">
            <a:avLst/>
          </a:prstGeom>
          <a:noFill/>
        </p:spPr>
        <p:txBody>
          <a:bodyPr wrap="square">
            <a:spAutoFit/>
          </a:bodyPr>
          <a:lstStyle/>
          <a:p>
            <a:pPr marL="285750" indent="-285750">
              <a:lnSpc>
                <a:spcPct val="115000"/>
              </a:lnSpc>
              <a:spcAft>
                <a:spcPts val="1000"/>
              </a:spcAft>
              <a:buFont typeface="Arial" panose="020B0604020202020204" pitchFamily="34" charset="0"/>
              <a:buChar char="•"/>
            </a:pPr>
            <a:r>
              <a:rPr lang="fr-FR"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NB : Daisy est bien la femme de Donald (mais il ne faut pas se </a:t>
            </a:r>
            <a:r>
              <a:rPr lang="fr-FR" sz="1800"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Trumper</a:t>
            </a:r>
            <a:r>
              <a:rPr lang="fr-FR"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E2B42913-8B9E-4313-9686-7E5E8C2A380C}"/>
              </a:ext>
            </a:extLst>
          </p:cNvPr>
          <p:cNvSpPr txBox="1"/>
          <p:nvPr/>
        </p:nvSpPr>
        <p:spPr>
          <a:xfrm>
            <a:off x="1003091" y="6166179"/>
            <a:ext cx="6093500" cy="392159"/>
          </a:xfrm>
          <a:prstGeom prst="rect">
            <a:avLst/>
          </a:prstGeom>
          <a:noFill/>
        </p:spPr>
        <p:txBody>
          <a:bodyPr wrap="square">
            <a:spAutoFit/>
          </a:bodyPr>
          <a:lstStyle/>
          <a:p>
            <a:pPr marL="285750" indent="-285750">
              <a:lnSpc>
                <a:spcPct val="115000"/>
              </a:lnSpc>
              <a:spcAft>
                <a:spcPts val="1000"/>
              </a:spcAft>
              <a:buFont typeface="Arial" panose="020B0604020202020204" pitchFamily="34" charset="0"/>
              <a:buChar char="•"/>
            </a:pPr>
            <a:r>
              <a:rPr lang="fr-FR"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PS : j’ai écrit ce texte avant les élections américaines…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58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8"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6D46C6-7B21-40CE-B8D1-410F63762B0A}"/>
              </a:ext>
            </a:extLst>
          </p:cNvPr>
          <p:cNvSpPr>
            <a:spLocks noGrp="1"/>
          </p:cNvSpPr>
          <p:nvPr>
            <p:ph type="title"/>
          </p:nvPr>
        </p:nvSpPr>
        <p:spPr/>
        <p:txBody>
          <a:bodyPr>
            <a:normAutofit/>
          </a:bodyPr>
          <a:lstStyle/>
          <a:p>
            <a:r>
              <a:rPr lang="fr-FR" sz="4000" dirty="0"/>
              <a:t>Quelques illustrations</a:t>
            </a:r>
          </a:p>
        </p:txBody>
      </p:sp>
      <p:sp>
        <p:nvSpPr>
          <p:cNvPr id="3" name="Espace réservé du contenu 2">
            <a:extLst>
              <a:ext uri="{FF2B5EF4-FFF2-40B4-BE49-F238E27FC236}">
                <a16:creationId xmlns:a16="http://schemas.microsoft.com/office/drawing/2014/main" id="{6EC4788C-23E9-44FB-B685-52AD3028FC05}"/>
              </a:ext>
            </a:extLst>
          </p:cNvPr>
          <p:cNvSpPr>
            <a:spLocks noGrp="1"/>
          </p:cNvSpPr>
          <p:nvPr>
            <p:ph idx="1"/>
          </p:nvPr>
        </p:nvSpPr>
        <p:spPr/>
        <p:txBody>
          <a:bodyPr/>
          <a:lstStyle/>
          <a:p>
            <a:pPr>
              <a:lnSpc>
                <a:spcPct val="115000"/>
              </a:lnSpc>
              <a:spcAft>
                <a:spcPts val="1000"/>
              </a:spcAft>
            </a:pPr>
            <a:r>
              <a:rPr lang="fr-FR"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https://fr.wikipedia.org/wiki/Daisyworld</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 3">
            <a:extLst>
              <a:ext uri="{FF2B5EF4-FFF2-40B4-BE49-F238E27FC236}">
                <a16:creationId xmlns:a16="http://schemas.microsoft.com/office/drawing/2014/main" id="{E6230B7B-D339-41C2-B811-C44435F9CC0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918741" y="2170747"/>
            <a:ext cx="8139659" cy="3600466"/>
          </a:xfrm>
          <a:prstGeom prst="rect">
            <a:avLst/>
          </a:prstGeom>
        </p:spPr>
      </p:pic>
    </p:spTree>
    <p:extLst>
      <p:ext uri="{BB962C8B-B14F-4D97-AF65-F5344CB8AC3E}">
        <p14:creationId xmlns:p14="http://schemas.microsoft.com/office/powerpoint/2010/main" val="102705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ZoneTexte 4">
                <a:extLst>
                  <a:ext uri="{FF2B5EF4-FFF2-40B4-BE49-F238E27FC236}">
                    <a16:creationId xmlns:a16="http://schemas.microsoft.com/office/drawing/2014/main" id="{FE455F5C-ADBE-4788-A7C8-DF6DA2935C9F}"/>
                  </a:ext>
                </a:extLst>
              </p:cNvPr>
              <p:cNvSpPr txBox="1"/>
              <p:nvPr/>
            </p:nvSpPr>
            <p:spPr>
              <a:xfrm>
                <a:off x="279817" y="441660"/>
                <a:ext cx="11632366" cy="409144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285750" indent="-285750">
                  <a:lnSpc>
                    <a:spcPct val="115000"/>
                  </a:lnSpc>
                  <a:spcAft>
                    <a:spcPts val="10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équations qui régissent le système (pour les initiés) font effectivement intervenir le calcul différentiel :</a:t>
                </a:r>
              </a:p>
              <a:p>
                <a:pPr>
                  <a:lnSpc>
                    <a:spcPct val="115000"/>
                  </a:lnSpc>
                  <a:spcAft>
                    <a:spcPts val="1000"/>
                  </a:spcAft>
                </a:pPr>
                <a14:m>
                  <m:oMathPara xmlns:m="http://schemas.openxmlformats.org/officeDocument/2006/math">
                    <m:oMathParaPr>
                      <m:jc m:val="centerGroup"/>
                    </m:oMathParaPr>
                    <m:oMath xmlns:m="http://schemas.openxmlformats.org/officeDocument/2006/math">
                      <m:f>
                        <m:fPr>
                          <m:ctrlPr>
                            <a:rPr lang="fr-FR" sz="1800" i="1">
                              <a:effectLst/>
                              <a:latin typeface="Cambria Math" panose="02040503050406030204" pitchFamily="18" charset="0"/>
                              <a:ea typeface="Calibri" panose="020F0502020204030204" pitchFamily="34" charset="0"/>
                              <a:cs typeface="Calibri" panose="020F0502020204030204" pitchFamily="34" charset="0"/>
                            </a:rPr>
                          </m:ctrlPr>
                        </m:fPr>
                        <m:num>
                          <m:sSub>
                            <m:sSubPr>
                              <m:ctrlPr>
                                <a:rPr lang="fr-FR" sz="1800" i="1">
                                  <a:effectLst/>
                                  <a:latin typeface="Cambria Math" panose="02040503050406030204" pitchFamily="18" charset="0"/>
                                  <a:ea typeface="Calibri" panose="020F0502020204030204" pitchFamily="34" charset="0"/>
                                  <a:cs typeface="Calibri" panose="020F0502020204030204" pitchFamily="34" charset="0"/>
                                </a:rPr>
                              </m:ctrlPr>
                            </m:sSubPr>
                            <m:e>
                              <m:r>
                                <a:rPr lang="fr-FR" sz="1800" i="1">
                                  <a:effectLst/>
                                  <a:latin typeface="Cambria Math" panose="02040503050406030204" pitchFamily="18" charset="0"/>
                                  <a:ea typeface="Calibri" panose="020F0502020204030204" pitchFamily="34" charset="0"/>
                                  <a:cs typeface="Calibri" panose="020F0502020204030204" pitchFamily="34" charset="0"/>
                                </a:rPr>
                                <m:t>𝑑</m:t>
                              </m:r>
                              <m:r>
                                <a:rPr lang="fr-FR" sz="1800" i="1">
                                  <a:effectLst/>
                                  <a:latin typeface="Cambria Math" panose="02040503050406030204" pitchFamily="18" charset="0"/>
                                  <a:ea typeface="Calibri" panose="020F0502020204030204" pitchFamily="34" charset="0"/>
                                  <a:cs typeface="Calibri" panose="020F0502020204030204" pitchFamily="34" charset="0"/>
                                </a:rPr>
                                <m:t>𝛼</m:t>
                              </m:r>
                            </m:e>
                            <m:sub>
                              <m:r>
                                <a:rPr lang="fr-FR" sz="1800" i="1">
                                  <a:effectLst/>
                                  <a:latin typeface="Cambria Math" panose="02040503050406030204" pitchFamily="18" charset="0"/>
                                  <a:ea typeface="Calibri" panose="020F0502020204030204" pitchFamily="34" charset="0"/>
                                  <a:cs typeface="Calibri" panose="020F0502020204030204" pitchFamily="34" charset="0"/>
                                </a:rPr>
                                <m:t>𝑏</m:t>
                              </m:r>
                            </m:sub>
                          </m:sSub>
                        </m:num>
                        <m:den>
                          <m:r>
                            <a:rPr lang="fr-FR" sz="1800" i="1">
                              <a:effectLst/>
                              <a:latin typeface="Cambria Math" panose="02040503050406030204" pitchFamily="18" charset="0"/>
                              <a:ea typeface="Calibri" panose="020F0502020204030204" pitchFamily="34" charset="0"/>
                              <a:cs typeface="Calibri" panose="020F0502020204030204" pitchFamily="34" charset="0"/>
                            </a:rPr>
                            <m:t>𝑑</m:t>
                          </m:r>
                          <m:r>
                            <a:rPr lang="fr-FR" sz="1800" i="1">
                              <a:effectLst/>
                              <a:latin typeface="Cambria Math" panose="02040503050406030204" pitchFamily="18" charset="0"/>
                              <a:ea typeface="Calibri" panose="020F0502020204030204" pitchFamily="34" charset="0"/>
                              <a:cs typeface="Calibri" panose="020F0502020204030204" pitchFamily="34" charset="0"/>
                            </a:rPr>
                            <m:t> </m:t>
                          </m:r>
                          <m:r>
                            <a:rPr lang="fr-FR" sz="1800" i="1">
                              <a:effectLst/>
                              <a:latin typeface="Cambria Math" panose="02040503050406030204" pitchFamily="18" charset="0"/>
                              <a:ea typeface="Calibri" panose="020F0502020204030204" pitchFamily="34" charset="0"/>
                              <a:cs typeface="Calibri" panose="020F0502020204030204" pitchFamily="34" charset="0"/>
                            </a:rPr>
                            <m:t>𝑡</m:t>
                          </m:r>
                        </m:den>
                      </m:f>
                      <m:r>
                        <a:rPr lang="fr-FR" sz="1800" i="1">
                          <a:effectLst/>
                          <a:latin typeface="Cambria Math" panose="02040503050406030204" pitchFamily="18" charset="0"/>
                          <a:ea typeface="Calibri" panose="020F0502020204030204" pitchFamily="34" charset="0"/>
                          <a:cs typeface="Calibri" panose="020F0502020204030204" pitchFamily="34" charset="0"/>
                        </a:rPr>
                        <m:t>=</m:t>
                      </m:r>
                      <m:sSub>
                        <m:sSubPr>
                          <m:ctrlPr>
                            <a:rPr lang="fr-FR" sz="1800" i="1">
                              <a:effectLst/>
                              <a:latin typeface="Cambria Math" panose="02040503050406030204" pitchFamily="18" charset="0"/>
                              <a:ea typeface="Calibri" panose="020F0502020204030204" pitchFamily="34" charset="0"/>
                              <a:cs typeface="Calibri" panose="020F0502020204030204" pitchFamily="34" charset="0"/>
                            </a:rPr>
                          </m:ctrlPr>
                        </m:sSubPr>
                        <m:e>
                          <m:r>
                            <a:rPr lang="fr-FR" sz="1800" i="1">
                              <a:effectLst/>
                              <a:latin typeface="Cambria Math" panose="02040503050406030204" pitchFamily="18" charset="0"/>
                              <a:ea typeface="Calibri" panose="020F0502020204030204" pitchFamily="34" charset="0"/>
                              <a:cs typeface="Calibri" panose="020F0502020204030204" pitchFamily="34" charset="0"/>
                            </a:rPr>
                            <m:t>𝛼</m:t>
                          </m:r>
                        </m:e>
                        <m:sub>
                          <m:r>
                            <a:rPr lang="fr-FR" sz="1800" i="1">
                              <a:effectLst/>
                              <a:latin typeface="Cambria Math" panose="02040503050406030204" pitchFamily="18" charset="0"/>
                              <a:ea typeface="Calibri" panose="020F0502020204030204" pitchFamily="34" charset="0"/>
                              <a:cs typeface="Calibri" panose="020F0502020204030204" pitchFamily="34" charset="0"/>
                            </a:rPr>
                            <m:t>𝑏</m:t>
                          </m:r>
                        </m:sub>
                      </m:sSub>
                      <m:r>
                        <a:rPr lang="fr-FR" sz="1800" i="1">
                          <a:effectLst/>
                          <a:latin typeface="Cambria Math" panose="02040503050406030204" pitchFamily="18" charset="0"/>
                          <a:ea typeface="Calibri" panose="020F0502020204030204" pitchFamily="34" charset="0"/>
                          <a:cs typeface="Calibri" panose="020F0502020204030204" pitchFamily="34" charset="0"/>
                        </a:rPr>
                        <m:t>.</m:t>
                      </m:r>
                      <m:d>
                        <m:dPr>
                          <m:ctrlPr>
                            <a:rPr lang="fr-FR" sz="1800" i="1">
                              <a:effectLst/>
                              <a:latin typeface="Cambria Math" panose="02040503050406030204" pitchFamily="18" charset="0"/>
                              <a:ea typeface="Calibri" panose="020F0502020204030204" pitchFamily="34" charset="0"/>
                              <a:cs typeface="Calibri" panose="020F0502020204030204" pitchFamily="34" charset="0"/>
                            </a:rPr>
                          </m:ctrlPr>
                        </m:dPr>
                        <m:e>
                          <m:sSub>
                            <m:sSubPr>
                              <m:ctrlPr>
                                <a:rPr lang="fr-FR" sz="1800" i="1">
                                  <a:effectLst/>
                                  <a:latin typeface="Cambria Math" panose="02040503050406030204" pitchFamily="18" charset="0"/>
                                  <a:ea typeface="Calibri" panose="020F0502020204030204" pitchFamily="34" charset="0"/>
                                  <a:cs typeface="Calibri" panose="020F0502020204030204" pitchFamily="34" charset="0"/>
                                </a:rPr>
                              </m:ctrlPr>
                            </m:sSubPr>
                            <m:e>
                              <m:r>
                                <a:rPr lang="fr-FR" sz="1800" i="1">
                                  <a:effectLst/>
                                  <a:latin typeface="Cambria Math" panose="02040503050406030204" pitchFamily="18" charset="0"/>
                                  <a:ea typeface="Calibri" panose="020F0502020204030204" pitchFamily="34" charset="0"/>
                                  <a:cs typeface="Calibri" panose="020F0502020204030204" pitchFamily="34" charset="0"/>
                                </a:rPr>
                                <m:t>𝛼</m:t>
                              </m:r>
                            </m:e>
                            <m:sub>
                              <m:r>
                                <a:rPr lang="fr-FR" sz="1800" i="1">
                                  <a:effectLst/>
                                  <a:latin typeface="Cambria Math" panose="02040503050406030204" pitchFamily="18" charset="0"/>
                                  <a:ea typeface="Calibri" panose="020F0502020204030204" pitchFamily="34" charset="0"/>
                                  <a:cs typeface="Calibri" panose="020F0502020204030204" pitchFamily="34" charset="0"/>
                                </a:rPr>
                                <m:t>𝑠</m:t>
                              </m:r>
                            </m:sub>
                          </m:sSub>
                          <m:r>
                            <a:rPr lang="fr-FR" sz="1800" i="1">
                              <a:effectLst/>
                              <a:latin typeface="Cambria Math" panose="02040503050406030204" pitchFamily="18" charset="0"/>
                              <a:ea typeface="Calibri" panose="020F0502020204030204" pitchFamily="34" charset="0"/>
                              <a:cs typeface="Calibri" panose="020F0502020204030204" pitchFamily="34" charset="0"/>
                            </a:rPr>
                            <m:t>.</m:t>
                          </m:r>
                          <m:r>
                            <a:rPr lang="fr-FR" sz="1800" i="1">
                              <a:effectLst/>
                              <a:latin typeface="Cambria Math" panose="02040503050406030204" pitchFamily="18" charset="0"/>
                              <a:ea typeface="Calibri" panose="020F0502020204030204" pitchFamily="34" charset="0"/>
                              <a:cs typeface="Calibri" panose="020F0502020204030204" pitchFamily="34" charset="0"/>
                            </a:rPr>
                            <m:t>𝛽</m:t>
                          </m:r>
                          <m:d>
                            <m:dPr>
                              <m:ctrlPr>
                                <a:rPr lang="fr-FR" sz="1800" i="1">
                                  <a:effectLst/>
                                  <a:latin typeface="Cambria Math" panose="02040503050406030204" pitchFamily="18" charset="0"/>
                                  <a:ea typeface="Calibri" panose="020F0502020204030204" pitchFamily="34" charset="0"/>
                                  <a:cs typeface="Calibri" panose="020F0502020204030204" pitchFamily="34" charset="0"/>
                                </a:rPr>
                              </m:ctrlPr>
                            </m:dPr>
                            <m:e>
                              <m:sSub>
                                <m:sSubPr>
                                  <m:ctrlPr>
                                    <a:rPr lang="fr-FR" sz="1800" i="1">
                                      <a:effectLst/>
                                      <a:latin typeface="Cambria Math" panose="02040503050406030204" pitchFamily="18" charset="0"/>
                                      <a:ea typeface="Calibri" panose="020F0502020204030204" pitchFamily="34" charset="0"/>
                                      <a:cs typeface="Calibri" panose="020F0502020204030204" pitchFamily="34" charset="0"/>
                                    </a:rPr>
                                  </m:ctrlPr>
                                </m:sSubPr>
                                <m:e>
                                  <m:r>
                                    <a:rPr lang="fr-FR" sz="1800" i="1">
                                      <a:effectLst/>
                                      <a:latin typeface="Cambria Math" panose="02040503050406030204" pitchFamily="18" charset="0"/>
                                      <a:ea typeface="Calibri" panose="020F0502020204030204" pitchFamily="34" charset="0"/>
                                      <a:cs typeface="Calibri" panose="020F0502020204030204" pitchFamily="34" charset="0"/>
                                    </a:rPr>
                                    <m:t>𝑇</m:t>
                                  </m:r>
                                </m:e>
                                <m:sub>
                                  <m:r>
                                    <a:rPr lang="fr-FR" sz="1800" i="1">
                                      <a:effectLst/>
                                      <a:latin typeface="Cambria Math" panose="02040503050406030204" pitchFamily="18" charset="0"/>
                                      <a:ea typeface="Calibri" panose="020F0502020204030204" pitchFamily="34" charset="0"/>
                                      <a:cs typeface="Calibri" panose="020F0502020204030204" pitchFamily="34" charset="0"/>
                                    </a:rPr>
                                    <m:t>𝑏</m:t>
                                  </m:r>
                                </m:sub>
                              </m:sSub>
                            </m:e>
                          </m:d>
                          <m:r>
                            <a:rPr lang="fr-FR" sz="1800" i="1">
                              <a:effectLst/>
                              <a:latin typeface="Cambria Math" panose="02040503050406030204" pitchFamily="18" charset="0"/>
                              <a:ea typeface="Calibri" panose="020F0502020204030204" pitchFamily="34" charset="0"/>
                              <a:cs typeface="Calibri" panose="020F0502020204030204" pitchFamily="34" charset="0"/>
                            </a:rPr>
                            <m:t>−</m:t>
                          </m:r>
                          <m:r>
                            <a:rPr lang="fr-FR" sz="1800" i="1">
                              <a:effectLst/>
                              <a:latin typeface="Cambria Math" panose="02040503050406030204" pitchFamily="18" charset="0"/>
                              <a:ea typeface="Calibri" panose="020F0502020204030204" pitchFamily="34" charset="0"/>
                              <a:cs typeface="Calibri" panose="020F0502020204030204" pitchFamily="34" charset="0"/>
                            </a:rPr>
                            <m:t>𝛾</m:t>
                          </m:r>
                        </m:e>
                      </m:d>
                    </m:oMath>
                  </m:oMathPara>
                </a14:m>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14:m>
                  <m:oMathPara xmlns:m="http://schemas.openxmlformats.org/officeDocument/2006/math">
                    <m:oMathParaPr>
                      <m:jc m:val="centerGroup"/>
                    </m:oMathParaPr>
                    <m:oMath xmlns:m="http://schemas.openxmlformats.org/officeDocument/2006/math">
                      <m:f>
                        <m:fPr>
                          <m:ctrlPr>
                            <a:rPr lang="fr-FR" sz="1800" i="1">
                              <a:effectLst/>
                              <a:latin typeface="Cambria Math" panose="02040503050406030204" pitchFamily="18" charset="0"/>
                              <a:ea typeface="Calibri" panose="020F0502020204030204" pitchFamily="34" charset="0"/>
                              <a:cs typeface="Calibri" panose="020F0502020204030204" pitchFamily="34" charset="0"/>
                            </a:rPr>
                          </m:ctrlPr>
                        </m:fPr>
                        <m:num>
                          <m:sSub>
                            <m:sSubPr>
                              <m:ctrlPr>
                                <a:rPr lang="fr-FR" sz="1800" i="1">
                                  <a:effectLst/>
                                  <a:latin typeface="Cambria Math" panose="02040503050406030204" pitchFamily="18" charset="0"/>
                                  <a:ea typeface="Calibri" panose="020F0502020204030204" pitchFamily="34" charset="0"/>
                                  <a:cs typeface="Calibri" panose="020F0502020204030204" pitchFamily="34" charset="0"/>
                                </a:rPr>
                              </m:ctrlPr>
                            </m:sSubPr>
                            <m:e>
                              <m:r>
                                <a:rPr lang="fr-FR" sz="1800" i="1">
                                  <a:effectLst/>
                                  <a:latin typeface="Cambria Math" panose="02040503050406030204" pitchFamily="18" charset="0"/>
                                  <a:ea typeface="Calibri" panose="020F0502020204030204" pitchFamily="34" charset="0"/>
                                  <a:cs typeface="Calibri" panose="020F0502020204030204" pitchFamily="34" charset="0"/>
                                </a:rPr>
                                <m:t>𝑑</m:t>
                              </m:r>
                              <m:r>
                                <a:rPr lang="fr-FR" sz="1800" i="1">
                                  <a:effectLst/>
                                  <a:latin typeface="Cambria Math" panose="02040503050406030204" pitchFamily="18" charset="0"/>
                                  <a:ea typeface="Calibri" panose="020F0502020204030204" pitchFamily="34" charset="0"/>
                                  <a:cs typeface="Calibri" panose="020F0502020204030204" pitchFamily="34" charset="0"/>
                                </a:rPr>
                                <m:t>𝛼</m:t>
                              </m:r>
                            </m:e>
                            <m:sub>
                              <m:r>
                                <a:rPr lang="fr-FR" sz="1800" i="1">
                                  <a:effectLst/>
                                  <a:latin typeface="Cambria Math" panose="02040503050406030204" pitchFamily="18" charset="0"/>
                                  <a:ea typeface="Calibri" panose="020F0502020204030204" pitchFamily="34" charset="0"/>
                                  <a:cs typeface="Calibri" panose="020F0502020204030204" pitchFamily="34" charset="0"/>
                                </a:rPr>
                                <m:t>𝑛</m:t>
                              </m:r>
                            </m:sub>
                          </m:sSub>
                        </m:num>
                        <m:den>
                          <m:r>
                            <a:rPr lang="fr-FR" sz="1800" i="1">
                              <a:effectLst/>
                              <a:latin typeface="Cambria Math" panose="02040503050406030204" pitchFamily="18" charset="0"/>
                              <a:ea typeface="Calibri" panose="020F0502020204030204" pitchFamily="34" charset="0"/>
                              <a:cs typeface="Calibri" panose="020F0502020204030204" pitchFamily="34" charset="0"/>
                            </a:rPr>
                            <m:t>𝑑</m:t>
                          </m:r>
                          <m:r>
                            <a:rPr lang="fr-FR" sz="1800" i="1">
                              <a:effectLst/>
                              <a:latin typeface="Cambria Math" panose="02040503050406030204" pitchFamily="18" charset="0"/>
                              <a:ea typeface="Calibri" panose="020F0502020204030204" pitchFamily="34" charset="0"/>
                              <a:cs typeface="Calibri" panose="020F0502020204030204" pitchFamily="34" charset="0"/>
                            </a:rPr>
                            <m:t> </m:t>
                          </m:r>
                          <m:r>
                            <a:rPr lang="fr-FR" sz="1800" i="1">
                              <a:effectLst/>
                              <a:latin typeface="Cambria Math" panose="02040503050406030204" pitchFamily="18" charset="0"/>
                              <a:ea typeface="Calibri" panose="020F0502020204030204" pitchFamily="34" charset="0"/>
                              <a:cs typeface="Calibri" panose="020F0502020204030204" pitchFamily="34" charset="0"/>
                            </a:rPr>
                            <m:t>𝑡</m:t>
                          </m:r>
                        </m:den>
                      </m:f>
                      <m:r>
                        <a:rPr lang="fr-FR" sz="1800" i="1">
                          <a:effectLst/>
                          <a:latin typeface="Cambria Math" panose="02040503050406030204" pitchFamily="18" charset="0"/>
                          <a:ea typeface="Calibri" panose="020F0502020204030204" pitchFamily="34" charset="0"/>
                          <a:cs typeface="Calibri" panose="020F0502020204030204" pitchFamily="34" charset="0"/>
                        </a:rPr>
                        <m:t>=</m:t>
                      </m:r>
                      <m:sSub>
                        <m:sSubPr>
                          <m:ctrlPr>
                            <a:rPr lang="fr-FR" sz="1800" i="1">
                              <a:effectLst/>
                              <a:latin typeface="Cambria Math" panose="02040503050406030204" pitchFamily="18" charset="0"/>
                              <a:ea typeface="Calibri" panose="020F0502020204030204" pitchFamily="34" charset="0"/>
                              <a:cs typeface="Calibri" panose="020F0502020204030204" pitchFamily="34" charset="0"/>
                            </a:rPr>
                          </m:ctrlPr>
                        </m:sSubPr>
                        <m:e>
                          <m:r>
                            <a:rPr lang="fr-FR" sz="1800" i="1">
                              <a:effectLst/>
                              <a:latin typeface="Cambria Math" panose="02040503050406030204" pitchFamily="18" charset="0"/>
                              <a:ea typeface="Calibri" panose="020F0502020204030204" pitchFamily="34" charset="0"/>
                              <a:cs typeface="Calibri" panose="020F0502020204030204" pitchFamily="34" charset="0"/>
                            </a:rPr>
                            <m:t>𝛼</m:t>
                          </m:r>
                        </m:e>
                        <m:sub>
                          <m:r>
                            <a:rPr lang="fr-FR" sz="1800" i="1">
                              <a:effectLst/>
                              <a:latin typeface="Cambria Math" panose="02040503050406030204" pitchFamily="18" charset="0"/>
                              <a:ea typeface="Calibri" panose="020F0502020204030204" pitchFamily="34" charset="0"/>
                              <a:cs typeface="Calibri" panose="020F0502020204030204" pitchFamily="34" charset="0"/>
                            </a:rPr>
                            <m:t>𝑛</m:t>
                          </m:r>
                        </m:sub>
                      </m:sSub>
                      <m:r>
                        <a:rPr lang="fr-FR" sz="1800" i="1">
                          <a:effectLst/>
                          <a:latin typeface="Cambria Math" panose="02040503050406030204" pitchFamily="18" charset="0"/>
                          <a:ea typeface="Calibri" panose="020F0502020204030204" pitchFamily="34" charset="0"/>
                          <a:cs typeface="Calibri" panose="020F0502020204030204" pitchFamily="34" charset="0"/>
                        </a:rPr>
                        <m:t>.(</m:t>
                      </m:r>
                      <m:sSub>
                        <m:sSubPr>
                          <m:ctrlPr>
                            <a:rPr lang="fr-FR" sz="1800" i="1">
                              <a:effectLst/>
                              <a:latin typeface="Cambria Math" panose="02040503050406030204" pitchFamily="18" charset="0"/>
                              <a:ea typeface="Calibri" panose="020F0502020204030204" pitchFamily="34" charset="0"/>
                              <a:cs typeface="Calibri" panose="020F0502020204030204" pitchFamily="34" charset="0"/>
                            </a:rPr>
                          </m:ctrlPr>
                        </m:sSubPr>
                        <m:e>
                          <m:r>
                            <a:rPr lang="fr-FR" sz="1800" i="1">
                              <a:effectLst/>
                              <a:latin typeface="Cambria Math" panose="02040503050406030204" pitchFamily="18" charset="0"/>
                              <a:ea typeface="Calibri" panose="020F0502020204030204" pitchFamily="34" charset="0"/>
                              <a:cs typeface="Calibri" panose="020F0502020204030204" pitchFamily="34" charset="0"/>
                            </a:rPr>
                            <m:t>𝛼</m:t>
                          </m:r>
                        </m:e>
                        <m:sub>
                          <m:r>
                            <a:rPr lang="fr-FR" sz="1800" i="1">
                              <a:effectLst/>
                              <a:latin typeface="Cambria Math" panose="02040503050406030204" pitchFamily="18" charset="0"/>
                              <a:ea typeface="Calibri" panose="020F0502020204030204" pitchFamily="34" charset="0"/>
                              <a:cs typeface="Calibri" panose="020F0502020204030204" pitchFamily="34" charset="0"/>
                            </a:rPr>
                            <m:t>𝑠</m:t>
                          </m:r>
                        </m:sub>
                      </m:sSub>
                      <m:r>
                        <a:rPr lang="fr-FR" sz="1800" i="1">
                          <a:effectLst/>
                          <a:latin typeface="Cambria Math" panose="02040503050406030204" pitchFamily="18" charset="0"/>
                          <a:ea typeface="Calibri" panose="020F0502020204030204" pitchFamily="34" charset="0"/>
                          <a:cs typeface="Calibri" panose="020F0502020204030204" pitchFamily="34" charset="0"/>
                        </a:rPr>
                        <m:t>.</m:t>
                      </m:r>
                      <m:r>
                        <a:rPr lang="fr-FR" sz="1800" i="1">
                          <a:effectLst/>
                          <a:latin typeface="Cambria Math" panose="02040503050406030204" pitchFamily="18" charset="0"/>
                          <a:ea typeface="Calibri" panose="020F0502020204030204" pitchFamily="34" charset="0"/>
                          <a:cs typeface="Calibri" panose="020F0502020204030204" pitchFamily="34" charset="0"/>
                        </a:rPr>
                        <m:t>𝛽</m:t>
                      </m:r>
                      <m:d>
                        <m:dPr>
                          <m:ctrlPr>
                            <a:rPr lang="fr-FR" sz="1800" i="1">
                              <a:effectLst/>
                              <a:latin typeface="Cambria Math" panose="02040503050406030204" pitchFamily="18" charset="0"/>
                              <a:ea typeface="Calibri" panose="020F0502020204030204" pitchFamily="34" charset="0"/>
                              <a:cs typeface="Calibri" panose="020F0502020204030204" pitchFamily="34" charset="0"/>
                            </a:rPr>
                          </m:ctrlPr>
                        </m:dPr>
                        <m:e>
                          <m:sSub>
                            <m:sSubPr>
                              <m:ctrlPr>
                                <a:rPr lang="fr-FR" sz="1800" i="1">
                                  <a:effectLst/>
                                  <a:latin typeface="Cambria Math" panose="02040503050406030204" pitchFamily="18" charset="0"/>
                                  <a:ea typeface="Calibri" panose="020F0502020204030204" pitchFamily="34" charset="0"/>
                                  <a:cs typeface="Calibri" panose="020F0502020204030204" pitchFamily="34" charset="0"/>
                                </a:rPr>
                              </m:ctrlPr>
                            </m:sSubPr>
                            <m:e>
                              <m:r>
                                <a:rPr lang="fr-FR" sz="1800" i="1">
                                  <a:effectLst/>
                                  <a:latin typeface="Cambria Math" panose="02040503050406030204" pitchFamily="18" charset="0"/>
                                  <a:ea typeface="Calibri" panose="020F0502020204030204" pitchFamily="34" charset="0"/>
                                  <a:cs typeface="Calibri" panose="020F0502020204030204" pitchFamily="34" charset="0"/>
                                </a:rPr>
                                <m:t>𝑇</m:t>
                              </m:r>
                            </m:e>
                            <m:sub>
                              <m:r>
                                <a:rPr lang="fr-FR" sz="1800" i="1">
                                  <a:effectLst/>
                                  <a:latin typeface="Cambria Math" panose="02040503050406030204" pitchFamily="18" charset="0"/>
                                  <a:ea typeface="Calibri" panose="020F0502020204030204" pitchFamily="34" charset="0"/>
                                  <a:cs typeface="Calibri" panose="020F0502020204030204" pitchFamily="34" charset="0"/>
                                </a:rPr>
                                <m:t>𝑛</m:t>
                              </m:r>
                            </m:sub>
                          </m:sSub>
                        </m:e>
                      </m:d>
                      <m:r>
                        <a:rPr lang="fr-FR" sz="1800" i="1">
                          <a:effectLst/>
                          <a:latin typeface="Cambria Math" panose="02040503050406030204" pitchFamily="18" charset="0"/>
                          <a:ea typeface="Calibri" panose="020F0502020204030204" pitchFamily="34" charset="0"/>
                          <a:cs typeface="Calibri" panose="020F0502020204030204" pitchFamily="34" charset="0"/>
                        </a:rPr>
                        <m:t>−</m:t>
                      </m:r>
                      <m:r>
                        <a:rPr lang="fr-FR" sz="1800" i="1">
                          <a:effectLst/>
                          <a:latin typeface="Cambria Math" panose="02040503050406030204" pitchFamily="18" charset="0"/>
                          <a:ea typeface="Calibri" panose="020F0502020204030204" pitchFamily="34" charset="0"/>
                          <a:cs typeface="Calibri" panose="020F0502020204030204" pitchFamily="34" charset="0"/>
                        </a:rPr>
                        <m:t>𝛾</m:t>
                      </m:r>
                      <m:r>
                        <a:rPr lang="fr-FR" sz="1800" i="1">
                          <a:effectLst/>
                          <a:latin typeface="Cambria Math" panose="02040503050406030204" pitchFamily="18" charset="0"/>
                          <a:ea typeface="Calibri" panose="020F0502020204030204" pitchFamily="34" charset="0"/>
                          <a:cs typeface="Calibri" panose="020F0502020204030204" pitchFamily="34" charset="0"/>
                        </a:rPr>
                        <m:t>)</m:t>
                      </m:r>
                    </m:oMath>
                  </m:oMathPara>
                </a14:m>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Où </a:t>
                </a:r>
                <a14:m>
                  <m:oMath xmlns:m="http://schemas.openxmlformats.org/officeDocument/2006/math">
                    <m:sSub>
                      <m:sSubPr>
                        <m:ctrlPr>
                          <a:rPr lang="fr-FR" sz="1800" i="1" smtClean="0">
                            <a:effectLst/>
                            <a:latin typeface="Cambria Math" panose="02040503050406030204" pitchFamily="18" charset="0"/>
                            <a:ea typeface="Calibri" panose="020F0502020204030204" pitchFamily="34" charset="0"/>
                            <a:cs typeface="Calibri" panose="020F0502020204030204" pitchFamily="34" charset="0"/>
                          </a:rPr>
                        </m:ctrlPr>
                      </m:sSubPr>
                      <m:e>
                        <m:r>
                          <a:rPr lang="fr-FR" sz="1800" i="1">
                            <a:effectLst/>
                            <a:latin typeface="Cambria Math" panose="02040503050406030204" pitchFamily="18" charset="0"/>
                            <a:ea typeface="Calibri" panose="020F0502020204030204" pitchFamily="34" charset="0"/>
                            <a:cs typeface="Calibri" panose="020F0502020204030204" pitchFamily="34" charset="0"/>
                          </a:rPr>
                          <m:t>𝛼</m:t>
                        </m:r>
                      </m:e>
                      <m:sub>
                        <m:r>
                          <a:rPr lang="fr-FR" sz="1800" i="1">
                            <a:effectLst/>
                            <a:latin typeface="Cambria Math" panose="02040503050406030204" pitchFamily="18" charset="0"/>
                            <a:ea typeface="Calibri" panose="020F0502020204030204" pitchFamily="34" charset="0"/>
                            <a:cs typeface="Calibri" panose="020F0502020204030204" pitchFamily="34" charset="0"/>
                          </a:rPr>
                          <m:t>𝑏</m:t>
                        </m:r>
                      </m:sub>
                    </m:sSub>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désigne la proportion de pâquerettes blanches (d’où l’indice </a:t>
                </a:r>
                <a:r>
                  <a:rPr lang="fr-FR" sz="1800" i="1" dirty="0">
                    <a:effectLst/>
                    <a:latin typeface="Calibri" panose="020F0502020204030204" pitchFamily="34" charset="0"/>
                    <a:ea typeface="Times New Roman" panose="02020603050405020304" pitchFamily="18" charset="0"/>
                    <a:cs typeface="Times New Roman" panose="02020603050405020304" pitchFamily="18" charset="0"/>
                  </a:rPr>
                  <a:t>b</a:t>
                </a: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fr-FR" sz="1800" b="0" i="0" smtClean="0">
                        <a:effectLst/>
                        <a:latin typeface="Cambria Math" panose="02040503050406030204" pitchFamily="18" charset="0"/>
                        <a:ea typeface="Calibri" panose="020F0502020204030204" pitchFamily="34" charset="0"/>
                        <a:cs typeface="Calibri" panose="020F0502020204030204" pitchFamily="34" charset="0"/>
                      </a:rPr>
                      <m:t> </m:t>
                    </m:r>
                    <m:sSub>
                      <m:sSubPr>
                        <m:ctrlPr>
                          <a:rPr lang="fr-FR" sz="1800" i="1">
                            <a:effectLst/>
                            <a:latin typeface="Cambria Math" panose="02040503050406030204" pitchFamily="18" charset="0"/>
                            <a:ea typeface="Calibri" panose="020F0502020204030204" pitchFamily="34" charset="0"/>
                            <a:cs typeface="Calibri" panose="020F0502020204030204" pitchFamily="34" charset="0"/>
                          </a:rPr>
                        </m:ctrlPr>
                      </m:sSubPr>
                      <m:e>
                        <m:r>
                          <a:rPr lang="fr-FR" sz="1800" i="1">
                            <a:effectLst/>
                            <a:latin typeface="Cambria Math" panose="02040503050406030204" pitchFamily="18" charset="0"/>
                            <a:ea typeface="Calibri" panose="020F0502020204030204" pitchFamily="34" charset="0"/>
                            <a:cs typeface="Calibri" panose="020F0502020204030204" pitchFamily="34" charset="0"/>
                          </a:rPr>
                          <m:t>𝛼</m:t>
                        </m:r>
                      </m:e>
                      <m:sub>
                        <m:r>
                          <a:rPr lang="fr-FR" sz="1800" i="1">
                            <a:effectLst/>
                            <a:latin typeface="Cambria Math" panose="02040503050406030204" pitchFamily="18" charset="0"/>
                            <a:ea typeface="Calibri" panose="020F0502020204030204" pitchFamily="34" charset="0"/>
                            <a:cs typeface="Calibri" panose="020F0502020204030204" pitchFamily="34" charset="0"/>
                          </a:rPr>
                          <m:t>𝑛</m:t>
                        </m:r>
                      </m:sub>
                    </m:sSub>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désigne la proportion de pâquerettes noires et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14:m>
                  <m:oMath xmlns:m="http://schemas.openxmlformats.org/officeDocument/2006/math">
                    <m:sSub>
                      <m:sSub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𝛼</m:t>
                        </m:r>
                      </m:e>
                      <m: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𝑠</m:t>
                        </m:r>
                      </m:sub>
                    </m:sSub>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représente le sol nu avec </a:t>
                </a:r>
                <a14:m>
                  <m:oMath xmlns:m="http://schemas.openxmlformats.org/officeDocument/2006/math">
                    <m:sSub>
                      <m:sSub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𝛼</m:t>
                        </m:r>
                      </m:e>
                      <m: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𝑏</m:t>
                        </m:r>
                      </m:sub>
                    </m:s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𝛼</m:t>
                        </m:r>
                      </m:e>
                      <m: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𝑛</m:t>
                        </m:r>
                      </m:sub>
                    </m:s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𝛼</m:t>
                        </m:r>
                      </m:e>
                      <m: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𝑠</m:t>
                        </m:r>
                      </m:sub>
                    </m:s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dirty="0">
                    <a:effectLst/>
                    <a:latin typeface="Calibri" panose="020F0502020204030204" pitchFamily="34" charset="0"/>
                    <a:ea typeface="Times New Roman" panose="02020603050405020304" pitchFamily="18" charset="0"/>
                    <a:cs typeface="Calibri" panose="020F0502020204030204" pitchFamily="34" charset="0"/>
                  </a:rPr>
                  <a:t>β est le taux de croissance,  γ le taux de mortalité,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14:m>
                  <m:oMath xmlns:m="http://schemas.openxmlformats.org/officeDocument/2006/math">
                    <m:sSub>
                      <m:sSubPr>
                        <m:ctrlPr>
                          <a:rPr lang="fr-FR" sz="1800" i="1">
                            <a:effectLst/>
                            <a:latin typeface="Cambria Math" panose="02040503050406030204" pitchFamily="18" charset="0"/>
                            <a:ea typeface="Times New Roman" panose="02020603050405020304" pitchFamily="18" charset="0"/>
                            <a:cs typeface="Calibri" panose="020F0502020204030204" pitchFamily="34" charset="0"/>
                          </a:rPr>
                        </m:ctrlPr>
                      </m:sSubPr>
                      <m:e>
                        <m:r>
                          <a:rPr lang="fr-FR" sz="1800" i="1">
                            <a:effectLst/>
                            <a:latin typeface="Cambria Math" panose="02040503050406030204" pitchFamily="18" charset="0"/>
                            <a:ea typeface="Times New Roman" panose="02020603050405020304" pitchFamily="18" charset="0"/>
                            <a:cs typeface="Calibri" panose="020F0502020204030204" pitchFamily="34" charset="0"/>
                          </a:rPr>
                          <m:t>𝑇</m:t>
                        </m:r>
                      </m:e>
                      <m:sub>
                        <m:r>
                          <a:rPr lang="fr-FR" sz="1800" i="1">
                            <a:effectLst/>
                            <a:latin typeface="Cambria Math" panose="02040503050406030204" pitchFamily="18" charset="0"/>
                            <a:ea typeface="Times New Roman" panose="02020603050405020304" pitchFamily="18" charset="0"/>
                            <a:cs typeface="Calibri" panose="020F0502020204030204" pitchFamily="34" charset="0"/>
                          </a:rPr>
                          <m:t>𝑏</m:t>
                        </m:r>
                      </m:sub>
                    </m:sSub>
                  </m:oMath>
                </a14:m>
                <a:r>
                  <a:rPr lang="fr-FR" sz="1800" dirty="0">
                    <a:effectLst/>
                    <a:latin typeface="Calibri" panose="020F0502020204030204" pitchFamily="34" charset="0"/>
                    <a:ea typeface="Times New Roman" panose="02020603050405020304" pitchFamily="18" charset="0"/>
                    <a:cs typeface="Calibri" panose="020F0502020204030204" pitchFamily="34" charset="0"/>
                  </a:rPr>
                  <a:t> la température ressentie par les pâquerettes blanches,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dirty="0">
                    <a:effectLst/>
                    <a:latin typeface="Calibri" panose="020F0502020204030204" pitchFamily="34" charset="0"/>
                    <a:ea typeface="Times New Roman" panose="02020603050405020304" pitchFamily="18" charset="0"/>
                    <a:cs typeface="Calibri" panose="020F0502020204030204" pitchFamily="34" charset="0"/>
                  </a:rPr>
                  <a:t> </a:t>
                </a:r>
                <a14:m>
                  <m:oMath xmlns:m="http://schemas.openxmlformats.org/officeDocument/2006/math">
                    <m:sSub>
                      <m:sSubPr>
                        <m:ctrlPr>
                          <a:rPr lang="fr-FR" sz="1800" i="1">
                            <a:effectLst/>
                            <a:latin typeface="Cambria Math" panose="02040503050406030204" pitchFamily="18" charset="0"/>
                            <a:ea typeface="Times New Roman" panose="02020603050405020304" pitchFamily="18" charset="0"/>
                            <a:cs typeface="Calibri" panose="020F0502020204030204" pitchFamily="34" charset="0"/>
                          </a:rPr>
                        </m:ctrlPr>
                      </m:sSubPr>
                      <m:e>
                        <m:r>
                          <a:rPr lang="fr-FR" sz="1800" i="1">
                            <a:effectLst/>
                            <a:latin typeface="Cambria Math" panose="02040503050406030204" pitchFamily="18" charset="0"/>
                            <a:ea typeface="Times New Roman" panose="02020603050405020304" pitchFamily="18" charset="0"/>
                            <a:cs typeface="Calibri" panose="020F0502020204030204" pitchFamily="34" charset="0"/>
                          </a:rPr>
                          <m:t>𝑇</m:t>
                        </m:r>
                      </m:e>
                      <m:sub>
                        <m:r>
                          <a:rPr lang="fr-FR" sz="1800" i="1">
                            <a:effectLst/>
                            <a:latin typeface="Cambria Math" panose="02040503050406030204" pitchFamily="18" charset="0"/>
                            <a:ea typeface="Times New Roman" panose="02020603050405020304" pitchFamily="18" charset="0"/>
                            <a:cs typeface="Calibri" panose="020F0502020204030204" pitchFamily="34" charset="0"/>
                          </a:rPr>
                          <m:t>𝑛</m:t>
                        </m:r>
                      </m:sub>
                    </m:sSub>
                  </m:oMath>
                </a14:m>
                <a:r>
                  <a:rPr lang="fr-FR" sz="1800" dirty="0">
                    <a:effectLst/>
                    <a:latin typeface="Calibri" panose="020F0502020204030204" pitchFamily="34" charset="0"/>
                    <a:ea typeface="Times New Roman" panose="02020603050405020304" pitchFamily="18" charset="0"/>
                    <a:cs typeface="Calibri" panose="020F0502020204030204" pitchFamily="34" charset="0"/>
                  </a:rPr>
                  <a:t> la température ressentie par les pâquerettes noires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5" name="ZoneTexte 4">
                <a:extLst>
                  <a:ext uri="{FF2B5EF4-FFF2-40B4-BE49-F238E27FC236}">
                    <a16:creationId xmlns:a16="http://schemas.microsoft.com/office/drawing/2014/main" id="{FE455F5C-ADBE-4788-A7C8-DF6DA2935C9F}"/>
                  </a:ext>
                </a:extLst>
              </p:cNvPr>
              <p:cNvSpPr txBox="1">
                <a:spLocks noRot="1" noChangeAspect="1" noMove="1" noResize="1" noEditPoints="1" noAdjustHandles="1" noChangeArrowheads="1" noChangeShapeType="1" noTextEdit="1"/>
              </p:cNvSpPr>
              <p:nvPr/>
            </p:nvSpPr>
            <p:spPr>
              <a:xfrm>
                <a:off x="279817" y="441660"/>
                <a:ext cx="11632366" cy="4091441"/>
              </a:xfrm>
              <a:prstGeom prst="rect">
                <a:avLst/>
              </a:prstGeom>
              <a:blipFill>
                <a:blip r:embed="rId2"/>
                <a:stretch>
                  <a:fillRect l="-472" t="-149" b="-1339"/>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7" name="ZoneTexte 6">
                <a:extLst>
                  <a:ext uri="{FF2B5EF4-FFF2-40B4-BE49-F238E27FC236}">
                    <a16:creationId xmlns:a16="http://schemas.microsoft.com/office/drawing/2014/main" id="{F107E21A-1706-467D-A8A5-8588E45A3F8A}"/>
                  </a:ext>
                </a:extLst>
              </p:cNvPr>
              <p:cNvSpPr txBox="1"/>
              <p:nvPr/>
            </p:nvSpPr>
            <p:spPr>
              <a:xfrm>
                <a:off x="279817" y="4739264"/>
                <a:ext cx="11367540" cy="190789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285750" indent="-285750">
                  <a:lnSpc>
                    <a:spcPct val="115000"/>
                  </a:lnSpc>
                  <a:spcAft>
                    <a:spcPts val="1000"/>
                  </a:spcAft>
                  <a:buFont typeface="Arial" panose="020B0604020202020204" pitchFamily="34" charset="0"/>
                  <a:buChar char="•"/>
                </a:pP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Avec les formules suivantes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14:m>
                  <m:oMath xmlns:m="http://schemas.openxmlformats.org/officeDocument/2006/math">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𝛽</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𝑇</m:t>
                        </m:r>
                      </m:e>
                      <m: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𝑏</m:t>
                        </m:r>
                      </m:sub>
                    </m:sSub>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a:t>
                </a:r>
                <a14:m>
                  <m:oMath xmlns:m="http://schemas.openxmlformats.org/officeDocument/2006/math">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1−</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𝑇</m:t>
                        </m:r>
                      </m:e>
                      <m: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𝑏</m:t>
                        </m:r>
                      </m:sub>
                    </m:sSub>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a:t>
                </a:r>
                <a14:m>
                  <m:oMath xmlns:m="http://schemas.openxmlformats.org/officeDocument/2006/math">
                    <m:sSub>
                      <m:sSub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𝑇</m:t>
                        </m:r>
                      </m:e>
                      <m: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𝑜𝑝𝑡</m:t>
                        </m:r>
                      </m:sub>
                    </m:sSub>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)² si |</a:t>
                </a:r>
                <a14:m>
                  <m:oMath xmlns:m="http://schemas.openxmlformats.org/officeDocument/2006/math">
                    <m:sSub>
                      <m:sSub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𝑇</m:t>
                        </m:r>
                      </m:e>
                      <m: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𝑏</m:t>
                        </m:r>
                      </m:sub>
                    </m:sSub>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a:t>
                </a:r>
                <a14:m>
                  <m:oMath xmlns:m="http://schemas.openxmlformats.org/officeDocument/2006/math">
                    <m:sSub>
                      <m:sSub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𝑇</m:t>
                        </m:r>
                      </m:e>
                      <m: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𝑜𝑝𝑡</m:t>
                        </m:r>
                      </m:sub>
                    </m:sSub>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|&lt;</a:t>
                </a:r>
                <a14:m>
                  <m:oMath xmlns:m="http://schemas.openxmlformats.org/officeDocument/2006/math">
                    <m:f>
                      <m:f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1</m:t>
                        </m:r>
                      </m:num>
                      <m:den>
                        <m:rad>
                          <m:radPr>
                            <m:degHide m:val="on"/>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2</m:t>
                            </m:r>
                          </m:e>
                        </m:rad>
                      </m:den>
                    </m:f>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et </a:t>
                </a:r>
                <a14:m>
                  <m:oMath xmlns:m="http://schemas.openxmlformats.org/officeDocument/2006/math">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𝛽</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𝑇</m:t>
                        </m:r>
                      </m:e>
                      <m: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𝑏</m:t>
                        </m:r>
                      </m:sub>
                    </m:sSub>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)=0 sinon, même chose pour </a:t>
                </a:r>
                <a14:m>
                  <m:oMath xmlns:m="http://schemas.openxmlformats.org/officeDocument/2006/math">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𝛽</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𝑇</m:t>
                        </m:r>
                      </m:e>
                      <m: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𝑛</m:t>
                        </m:r>
                      </m:sub>
                    </m:sSub>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14:m>
                  <m:oMath xmlns:m="http://schemas.openxmlformats.org/officeDocument/2006/math">
                    <m:sSub>
                      <m:sSub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𝑇</m:t>
                        </m:r>
                      </m:e>
                      <m:sub>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𝑜𝑝𝑡</m:t>
                        </m:r>
                      </m:sub>
                    </m:sSub>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étant la température de croissance optimale des pâquerettes.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Cela est quand même très compliqué </a:t>
                </a:r>
                <a:r>
                  <a:rPr lang="fr-FR" dirty="0">
                    <a:latin typeface="Calibri" panose="020F0502020204030204" pitchFamily="34" charset="0"/>
                    <a:ea typeface="Times New Roman" panose="02020603050405020304" pitchFamily="18" charset="0"/>
                    <a:cs typeface="Times New Roman" panose="02020603050405020304" pitchFamily="18" charset="0"/>
                  </a:rPr>
                  <a:t>et pourtant</a:t>
                </a: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c’est de l’écologie élémentaire…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7" name="ZoneTexte 6">
                <a:extLst>
                  <a:ext uri="{FF2B5EF4-FFF2-40B4-BE49-F238E27FC236}">
                    <a16:creationId xmlns:a16="http://schemas.microsoft.com/office/drawing/2014/main" id="{F107E21A-1706-467D-A8A5-8588E45A3F8A}"/>
                  </a:ext>
                </a:extLst>
              </p:cNvPr>
              <p:cNvSpPr txBox="1">
                <a:spLocks noRot="1" noChangeAspect="1" noMove="1" noResize="1" noEditPoints="1" noAdjustHandles="1" noChangeArrowheads="1" noChangeShapeType="1" noTextEdit="1"/>
              </p:cNvSpPr>
              <p:nvPr/>
            </p:nvSpPr>
            <p:spPr>
              <a:xfrm>
                <a:off x="279817" y="4739264"/>
                <a:ext cx="11367540" cy="1907895"/>
              </a:xfrm>
              <a:prstGeom prst="rect">
                <a:avLst/>
              </a:prstGeom>
              <a:blipFill>
                <a:blip r:embed="rId3"/>
                <a:stretch>
                  <a:fillRect l="-483" t="-319" b="-4153"/>
                </a:stretch>
              </a:blipFill>
            </p:spPr>
            <p:txBody>
              <a:bodyPr/>
              <a:lstStyle/>
              <a:p>
                <a:r>
                  <a:rPr lang="fr-FR">
                    <a:noFill/>
                  </a:rPr>
                  <a:t> </a:t>
                </a:r>
              </a:p>
            </p:txBody>
          </p:sp>
        </mc:Fallback>
      </mc:AlternateContent>
    </p:spTree>
    <p:extLst>
      <p:ext uri="{BB962C8B-B14F-4D97-AF65-F5344CB8AC3E}">
        <p14:creationId xmlns:p14="http://schemas.microsoft.com/office/powerpoint/2010/main" val="389639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44BA96D-4289-4AEB-AC1C-E2A442BE8F84}"/>
              </a:ext>
            </a:extLst>
          </p:cNvPr>
          <p:cNvSpPr txBox="1"/>
          <p:nvPr/>
        </p:nvSpPr>
        <p:spPr>
          <a:xfrm>
            <a:off x="490490" y="6211669"/>
            <a:ext cx="11352321"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r>
              <a:rPr lang="fr-FR" dirty="0"/>
              <a:t>https://upload.wikimedia.org/wikipedia/commons/transcoded/7/71/This_World_Is_Black_and_White.ogv/This_World_Is_Black_and_White.ogv.360p.vp9.webm</a:t>
            </a:r>
          </a:p>
        </p:txBody>
      </p:sp>
      <p:pic>
        <p:nvPicPr>
          <p:cNvPr id="4" name="This_World_Is_Black_and_White.ogv.360p.vp9">
            <a:hlinkClick r:id="" action="ppaction://media"/>
            <a:extLst>
              <a:ext uri="{FF2B5EF4-FFF2-40B4-BE49-F238E27FC236}">
                <a16:creationId xmlns:a16="http://schemas.microsoft.com/office/drawing/2014/main" id="{0F411A1A-9D25-4838-BA2A-FB95E512F12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04755" y="142732"/>
            <a:ext cx="8461154" cy="4759399"/>
          </a:xfrm>
          <a:prstGeom prst="rect">
            <a:avLst/>
          </a:prstGeom>
        </p:spPr>
      </p:pic>
      <p:sp>
        <p:nvSpPr>
          <p:cNvPr id="5" name="ZoneTexte 4">
            <a:extLst>
              <a:ext uri="{FF2B5EF4-FFF2-40B4-BE49-F238E27FC236}">
                <a16:creationId xmlns:a16="http://schemas.microsoft.com/office/drawing/2014/main" id="{9341BB45-3341-40F9-BABA-A6D080EB73D3}"/>
              </a:ext>
            </a:extLst>
          </p:cNvPr>
          <p:cNvSpPr txBox="1"/>
          <p:nvPr/>
        </p:nvSpPr>
        <p:spPr>
          <a:xfrm>
            <a:off x="4334256" y="5669280"/>
            <a:ext cx="4361688" cy="36933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rtlCol="0">
            <a:spAutoFit/>
          </a:bodyPr>
          <a:lstStyle/>
          <a:p>
            <a:r>
              <a:rPr lang="fr-FR" dirty="0"/>
              <a:t>Film réalisé par la NASA (en Anglais…)</a:t>
            </a:r>
          </a:p>
        </p:txBody>
      </p:sp>
    </p:spTree>
    <p:extLst>
      <p:ext uri="{BB962C8B-B14F-4D97-AF65-F5344CB8AC3E}">
        <p14:creationId xmlns:p14="http://schemas.microsoft.com/office/powerpoint/2010/main" val="256702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3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AB6BE2-9DAA-4944-A036-08D98AFBF5AC}"/>
              </a:ext>
            </a:extLst>
          </p:cNvPr>
          <p:cNvSpPr>
            <a:spLocks noGrp="1"/>
          </p:cNvSpPr>
          <p:nvPr>
            <p:ph type="title"/>
          </p:nvPr>
        </p:nvSpPr>
        <p:spPr/>
        <p:txBody>
          <a:bodyPr>
            <a:normAutofit/>
          </a:bodyPr>
          <a:lstStyle/>
          <a:p>
            <a:r>
              <a:rPr lang="fr-FR" sz="3600" b="1" dirty="0">
                <a:effectLst/>
                <a:latin typeface="Calibri" panose="020F0502020204030204" pitchFamily="34" charset="0"/>
                <a:ea typeface="Times New Roman" panose="02020603050405020304" pitchFamily="18" charset="0"/>
                <a:cs typeface="Times New Roman" panose="02020603050405020304" pitchFamily="18" charset="0"/>
              </a:rPr>
              <a:t>4 - Le modèle Proie-Prédateur.</a:t>
            </a:r>
            <a:endParaRPr lang="fr-FR" sz="7200" dirty="0"/>
          </a:p>
        </p:txBody>
      </p:sp>
      <p:sp>
        <p:nvSpPr>
          <p:cNvPr id="3" name="Espace réservé du contenu 2">
            <a:extLst>
              <a:ext uri="{FF2B5EF4-FFF2-40B4-BE49-F238E27FC236}">
                <a16:creationId xmlns:a16="http://schemas.microsoft.com/office/drawing/2014/main" id="{1D4205F7-6963-4310-BD38-E8B748C34F15}"/>
              </a:ext>
            </a:extLst>
          </p:cNvPr>
          <p:cNvSpPr>
            <a:spLocks noGrp="1"/>
          </p:cNvSpPr>
          <p:nvPr>
            <p:ph idx="1"/>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lstStyle/>
          <a:p>
            <a:pPr>
              <a:lnSpc>
                <a:spcPct val="115000"/>
              </a:lnSpc>
              <a:spcAft>
                <a:spcPts val="1000"/>
              </a:spcAft>
            </a:pPr>
            <a:r>
              <a:rPr lang="fr-FR"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Les équations de prédation de </a:t>
            </a:r>
            <a:r>
              <a:rPr lang="fr-FR" sz="1800"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Lotka</a:t>
            </a:r>
            <a:r>
              <a:rPr lang="fr-FR"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-Volterra ont été proposées indépendamment par deux mathématiciens, </a:t>
            </a:r>
            <a:r>
              <a:rPr lang="fr-FR" sz="1800" dirty="0">
                <a:effectLst/>
                <a:latin typeface="Calibri" panose="020F0502020204030204" pitchFamily="34" charset="0"/>
                <a:ea typeface="Calibri" panose="020F0502020204030204" pitchFamily="34" charset="0"/>
                <a:cs typeface="Times New Roman" panose="02020603050405020304" pitchFamily="18" charset="0"/>
              </a:rPr>
              <a:t>Alfred James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Lotka</a:t>
            </a:r>
            <a:r>
              <a:rPr lang="fr-FR" sz="1800" dirty="0">
                <a:effectLst/>
                <a:latin typeface="Calibri" panose="020F0502020204030204" pitchFamily="34" charset="0"/>
                <a:ea typeface="Calibri" panose="020F0502020204030204" pitchFamily="34" charset="0"/>
                <a:cs typeface="Times New Roman" panose="02020603050405020304" pitchFamily="18" charset="0"/>
              </a:rPr>
              <a:t> et  Vito Volterra. L’idée est la suivante :</a:t>
            </a:r>
          </a:p>
          <a:p>
            <a:pPr>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On imagine un pays où vivent deux populations, d’un côté les proies (par exemple des brebis) et de l’autre des prédateurs (on va prendre les méchants loups). S’il y a beaucoup de brebis, les loups n’ont que l’embarras du choix, ils se multiplie à grande vitesse et mangent beaucoup de brebis. Le problème est que les brebis deviennent rares ce qui entraîne la mort de faim d’un grand nombre de loup. Les brebis peuvent alors se multiplier et devenir nombreuses ce qui nous ramène à la première situation. La formulation mathématique nous donne les équations suivantes :</a:t>
            </a:r>
          </a:p>
          <a:p>
            <a:endParaRPr lang="fr-FR" dirty="0"/>
          </a:p>
        </p:txBody>
      </p:sp>
      <p:sp>
        <p:nvSpPr>
          <p:cNvPr id="7" name="ZoneTexte 6">
            <a:extLst>
              <a:ext uri="{FF2B5EF4-FFF2-40B4-BE49-F238E27FC236}">
                <a16:creationId xmlns:a16="http://schemas.microsoft.com/office/drawing/2014/main" id="{5174EB88-211C-4943-9E3B-0EAE228761CD}"/>
              </a:ext>
            </a:extLst>
          </p:cNvPr>
          <p:cNvSpPr txBox="1"/>
          <p:nvPr/>
        </p:nvSpPr>
        <p:spPr>
          <a:xfrm>
            <a:off x="838200" y="5063590"/>
            <a:ext cx="10299492" cy="392159"/>
          </a:xfrm>
          <a:prstGeom prst="rect">
            <a:avLst/>
          </a:prstGeom>
          <a:noFill/>
        </p:spPr>
        <p:txBody>
          <a:bodyPr wrap="square">
            <a:spAutoFit/>
          </a:bodyPr>
          <a:lstStyle/>
          <a:p>
            <a:pPr marL="285750" indent="-285750">
              <a:lnSpc>
                <a:spcPct val="115000"/>
              </a:lnSpc>
              <a:spcAft>
                <a:spcPts val="1000"/>
              </a:spcAft>
              <a:buFont typeface="Arial" panose="020B0604020202020204" pitchFamily="34" charset="0"/>
              <a:buChar char="•"/>
            </a:pPr>
            <a:r>
              <a:rPr lang="fr-FR"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https://fr.wikipedia.org/wiki/%C3%89quations_de_pr%C3%A9dation_de_Lotka-Volterra</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124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ZoneTexte 4">
                <a:extLst>
                  <a:ext uri="{FF2B5EF4-FFF2-40B4-BE49-F238E27FC236}">
                    <a16:creationId xmlns:a16="http://schemas.microsoft.com/office/drawing/2014/main" id="{3A4C6DCD-8823-4E3E-AEC5-26165FA00711}"/>
                  </a:ext>
                </a:extLst>
              </p:cNvPr>
              <p:cNvSpPr txBox="1"/>
              <p:nvPr/>
            </p:nvSpPr>
            <p:spPr>
              <a:xfrm>
                <a:off x="317292" y="1056496"/>
                <a:ext cx="11557416" cy="166635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285750" indent="-285750">
                  <a:lnSpc>
                    <a:spcPct val="115000"/>
                  </a:lnSpc>
                  <a:spcAft>
                    <a:spcPts val="1000"/>
                  </a:spcAft>
                  <a:buFont typeface="Arial" panose="020B0604020202020204" pitchFamily="34" charset="0"/>
                  <a:buChar char="•"/>
                </a:pPr>
                <a:r>
                  <a:rPr lang="fr-FR"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Les proies sont supposées avoir une source illimitée de nourriture et se reproduire exponentiellement si elles ne sont soumises à aucune prédation ; cette croissance exponentielle est représentée dans l'équation ci-dessus par le terme </a:t>
                </a:r>
                <a14:m>
                  <m:oMath xmlns:m="http://schemas.openxmlformats.org/officeDocument/2006/math">
                    <m:r>
                      <a:rPr lang="fr-FR" sz="1800" i="1">
                        <a:solidFill>
                          <a:srgbClr val="222222"/>
                        </a:solidFill>
                        <a:effectLst/>
                        <a:latin typeface="Cambria Math" panose="02040503050406030204" pitchFamily="18" charset="0"/>
                        <a:ea typeface="Calibri" panose="020F0502020204030204" pitchFamily="34" charset="0"/>
                        <a:cs typeface="Calibri" panose="020F0502020204030204" pitchFamily="34" charset="0"/>
                      </a:rPr>
                      <m:t>𝛼</m:t>
                    </m:r>
                    <m:r>
                      <a:rPr lang="fr-FR" sz="1800" i="1">
                        <a:solidFill>
                          <a:srgbClr val="222222"/>
                        </a:solidFill>
                        <a:effectLst/>
                        <a:latin typeface="Cambria Math" panose="02040503050406030204" pitchFamily="18" charset="0"/>
                        <a:ea typeface="Calibri" panose="020F0502020204030204" pitchFamily="34" charset="0"/>
                        <a:cs typeface="Calibri" panose="020F0502020204030204" pitchFamily="34" charset="0"/>
                      </a:rPr>
                      <m:t>.</m:t>
                    </m:r>
                    <m:r>
                      <a:rPr lang="fr-FR" sz="1800" i="1">
                        <a:solidFill>
                          <a:srgbClr val="222222"/>
                        </a:solidFill>
                        <a:effectLst/>
                        <a:latin typeface="Cambria Math" panose="02040503050406030204" pitchFamily="18" charset="0"/>
                        <a:ea typeface="Calibri" panose="020F0502020204030204" pitchFamily="34" charset="0"/>
                        <a:cs typeface="Calibri" panose="020F0502020204030204" pitchFamily="34" charset="0"/>
                      </a:rPr>
                      <m:t>𝑥</m:t>
                    </m:r>
                    <m:r>
                      <a:rPr lang="fr-FR" sz="1800" i="1">
                        <a:solidFill>
                          <a:srgbClr val="222222"/>
                        </a:solidFill>
                        <a:effectLst/>
                        <a:latin typeface="Cambria Math" panose="02040503050406030204" pitchFamily="18" charset="0"/>
                        <a:ea typeface="Calibri" panose="020F0502020204030204" pitchFamily="34" charset="0"/>
                        <a:cs typeface="Calibri" panose="020F0502020204030204" pitchFamily="34" charset="0"/>
                      </a:rPr>
                      <m:t>(</m:t>
                    </m:r>
                    <m:r>
                      <a:rPr lang="fr-FR" sz="1800" i="1">
                        <a:solidFill>
                          <a:srgbClr val="222222"/>
                        </a:solidFill>
                        <a:effectLst/>
                        <a:latin typeface="Cambria Math" panose="02040503050406030204" pitchFamily="18" charset="0"/>
                        <a:ea typeface="Calibri" panose="020F0502020204030204" pitchFamily="34" charset="0"/>
                        <a:cs typeface="Calibri" panose="020F0502020204030204" pitchFamily="34" charset="0"/>
                      </a:rPr>
                      <m:t>𝑡</m:t>
                    </m:r>
                    <m:r>
                      <a:rPr lang="fr-FR" sz="1800" i="1">
                        <a:solidFill>
                          <a:srgbClr val="222222"/>
                        </a:solidFill>
                        <a:effectLst/>
                        <a:latin typeface="Cambria Math" panose="02040503050406030204" pitchFamily="18" charset="0"/>
                        <a:ea typeface="Calibri" panose="020F0502020204030204" pitchFamily="34" charset="0"/>
                        <a:cs typeface="Calibri" panose="020F0502020204030204" pitchFamily="34" charset="0"/>
                      </a:rPr>
                      <m:t>)</m:t>
                    </m:r>
                  </m:oMath>
                </a14:m>
                <a:r>
                  <a:rPr lang="fr-FR"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Le taux de prédation sur les proies est supposé proportionnel à la fréquence de rencontre entre les prédateurs et les proies ; il est représenté ci-dessus par </a:t>
                </a:r>
                <a14:m>
                  <m:oMath xmlns:m="http://schemas.openxmlformats.org/officeDocument/2006/math">
                    <m:r>
                      <a:rPr lang="fr-FR" sz="1800" i="1">
                        <a:solidFill>
                          <a:srgbClr val="222222"/>
                        </a:solidFill>
                        <a:effectLst/>
                        <a:latin typeface="Cambria Math" panose="02040503050406030204" pitchFamily="18" charset="0"/>
                        <a:ea typeface="Calibri" panose="020F0502020204030204" pitchFamily="34" charset="0"/>
                        <a:cs typeface="Calibri" panose="020F0502020204030204" pitchFamily="34" charset="0"/>
                      </a:rPr>
                      <m:t>𝛽</m:t>
                    </m:r>
                    <m:r>
                      <a:rPr lang="fr-FR" sz="1800" i="1">
                        <a:solidFill>
                          <a:srgbClr val="222222"/>
                        </a:solidFill>
                        <a:effectLst/>
                        <a:latin typeface="Cambria Math" panose="02040503050406030204" pitchFamily="18" charset="0"/>
                        <a:ea typeface="Calibri" panose="020F0502020204030204" pitchFamily="34" charset="0"/>
                        <a:cs typeface="Calibri" panose="020F0502020204030204" pitchFamily="34" charset="0"/>
                      </a:rPr>
                      <m:t>.</m:t>
                    </m:r>
                    <m:r>
                      <a:rPr lang="fr-FR" sz="1800" i="1">
                        <a:solidFill>
                          <a:srgbClr val="222222"/>
                        </a:solidFill>
                        <a:effectLst/>
                        <a:latin typeface="Cambria Math" panose="02040503050406030204" pitchFamily="18" charset="0"/>
                        <a:ea typeface="Calibri" panose="020F0502020204030204" pitchFamily="34" charset="0"/>
                        <a:cs typeface="Calibri" panose="020F0502020204030204" pitchFamily="34" charset="0"/>
                      </a:rPr>
                      <m:t>𝑥</m:t>
                    </m:r>
                    <m:d>
                      <m:dPr>
                        <m:ctrlPr>
                          <a:rPr lang="fr-FR" sz="1800" i="1">
                            <a:solidFill>
                              <a:srgbClr val="222222"/>
                            </a:solidFill>
                            <a:effectLst/>
                            <a:latin typeface="Cambria Math" panose="02040503050406030204" pitchFamily="18" charset="0"/>
                            <a:ea typeface="Calibri" panose="020F0502020204030204" pitchFamily="34" charset="0"/>
                            <a:cs typeface="Calibri" panose="020F0502020204030204" pitchFamily="34" charset="0"/>
                          </a:rPr>
                        </m:ctrlPr>
                      </m:dPr>
                      <m:e>
                        <m:r>
                          <a:rPr lang="fr-FR" sz="1800" i="1">
                            <a:solidFill>
                              <a:srgbClr val="222222"/>
                            </a:solidFill>
                            <a:effectLst/>
                            <a:latin typeface="Cambria Math" panose="02040503050406030204" pitchFamily="18" charset="0"/>
                            <a:ea typeface="Calibri" panose="020F0502020204030204" pitchFamily="34" charset="0"/>
                            <a:cs typeface="Calibri" panose="020F0502020204030204" pitchFamily="34" charset="0"/>
                          </a:rPr>
                          <m:t>𝑡</m:t>
                        </m:r>
                      </m:e>
                    </m:d>
                    <m:r>
                      <a:rPr lang="fr-FR" sz="1800" i="1">
                        <a:solidFill>
                          <a:srgbClr val="222222"/>
                        </a:solidFill>
                        <a:effectLst/>
                        <a:latin typeface="Cambria Math" panose="02040503050406030204" pitchFamily="18" charset="0"/>
                        <a:ea typeface="Calibri" panose="020F0502020204030204" pitchFamily="34" charset="0"/>
                        <a:cs typeface="Calibri" panose="020F0502020204030204" pitchFamily="34" charset="0"/>
                      </a:rPr>
                      <m:t>.</m:t>
                    </m:r>
                    <m:r>
                      <a:rPr lang="fr-FR" sz="1800" i="1">
                        <a:solidFill>
                          <a:srgbClr val="222222"/>
                        </a:solidFill>
                        <a:effectLst/>
                        <a:latin typeface="Cambria Math" panose="02040503050406030204" pitchFamily="18" charset="0"/>
                        <a:ea typeface="Calibri" panose="020F0502020204030204" pitchFamily="34" charset="0"/>
                        <a:cs typeface="Calibri" panose="020F0502020204030204" pitchFamily="34" charset="0"/>
                      </a:rPr>
                      <m:t>𝑦</m:t>
                    </m:r>
                    <m:r>
                      <a:rPr lang="fr-FR" sz="1800" i="1">
                        <a:solidFill>
                          <a:srgbClr val="222222"/>
                        </a:solidFill>
                        <a:effectLst/>
                        <a:latin typeface="Cambria Math" panose="02040503050406030204" pitchFamily="18" charset="0"/>
                        <a:ea typeface="Calibri" panose="020F0502020204030204" pitchFamily="34" charset="0"/>
                        <a:cs typeface="Calibri" panose="020F0502020204030204" pitchFamily="34" charset="0"/>
                      </a:rPr>
                      <m:t>(</m:t>
                    </m:r>
                    <m:r>
                      <a:rPr lang="fr-FR" sz="1800" i="1">
                        <a:solidFill>
                          <a:srgbClr val="222222"/>
                        </a:solidFill>
                        <a:effectLst/>
                        <a:latin typeface="Cambria Math" panose="02040503050406030204" pitchFamily="18" charset="0"/>
                        <a:ea typeface="Calibri" panose="020F0502020204030204" pitchFamily="34" charset="0"/>
                        <a:cs typeface="Calibri" panose="020F0502020204030204" pitchFamily="34" charset="0"/>
                      </a:rPr>
                      <m:t>𝑡</m:t>
                    </m:r>
                    <m:r>
                      <a:rPr lang="fr-FR" sz="1800" i="1">
                        <a:solidFill>
                          <a:srgbClr val="222222"/>
                        </a:solidFill>
                        <a:effectLst/>
                        <a:latin typeface="Cambria Math" panose="02040503050406030204" pitchFamily="18" charset="0"/>
                        <a:ea typeface="Calibri" panose="020F0502020204030204" pitchFamily="34" charset="0"/>
                        <a:cs typeface="Calibri" panose="020F0502020204030204" pitchFamily="34" charset="0"/>
                      </a:rPr>
                      <m:t>)</m:t>
                    </m:r>
                  </m:oMath>
                </a14:m>
                <a:r>
                  <a:rPr lang="fr-FR"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Si l'un des termes  </a:t>
                </a:r>
                <a14:m>
                  <m:oMath xmlns:m="http://schemas.openxmlformats.org/officeDocument/2006/math">
                    <m:r>
                      <a:rPr lang="fr-FR" i="1">
                        <a:solidFill>
                          <a:srgbClr val="222222"/>
                        </a:solidFill>
                        <a:latin typeface="Cambria Math" panose="02040503050406030204" pitchFamily="18" charset="0"/>
                        <a:ea typeface="Calibri" panose="020F0502020204030204" pitchFamily="34" charset="0"/>
                        <a:cs typeface="Calibri" panose="020F0502020204030204" pitchFamily="34" charset="0"/>
                      </a:rPr>
                      <m:t>𝑥</m:t>
                    </m:r>
                    <m:d>
                      <m:dPr>
                        <m:ctrlPr>
                          <a:rPr lang="fr-FR" i="1">
                            <a:solidFill>
                              <a:srgbClr val="222222"/>
                            </a:solidFill>
                            <a:latin typeface="Cambria Math" panose="02040503050406030204" pitchFamily="18" charset="0"/>
                            <a:ea typeface="Calibri" panose="020F0502020204030204" pitchFamily="34" charset="0"/>
                            <a:cs typeface="Calibri" panose="020F0502020204030204" pitchFamily="34" charset="0"/>
                          </a:rPr>
                        </m:ctrlPr>
                      </m:dPr>
                      <m:e>
                        <m:r>
                          <a:rPr lang="fr-FR" i="1">
                            <a:solidFill>
                              <a:srgbClr val="222222"/>
                            </a:solidFill>
                            <a:latin typeface="Cambria Math" panose="02040503050406030204" pitchFamily="18" charset="0"/>
                            <a:ea typeface="Calibri" panose="020F0502020204030204" pitchFamily="34" charset="0"/>
                            <a:cs typeface="Calibri" panose="020F0502020204030204" pitchFamily="34" charset="0"/>
                          </a:rPr>
                          <m:t>𝑡</m:t>
                        </m:r>
                      </m:e>
                    </m:d>
                  </m:oMath>
                </a14:m>
                <a:r>
                  <a:rPr lang="fr-FR"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ou </a:t>
                </a:r>
                <a:r>
                  <a:rPr lang="fr-FR" dirty="0">
                    <a:solidFill>
                      <a:srgbClr val="222222"/>
                    </a:solidFill>
                    <a:ea typeface="Calibri" panose="020F0502020204030204" pitchFamily="34" charset="0"/>
                    <a:cs typeface="Calibri" panose="020F0502020204030204" pitchFamily="34" charset="0"/>
                  </a:rPr>
                  <a:t> </a:t>
                </a:r>
                <a14:m>
                  <m:oMath xmlns:m="http://schemas.openxmlformats.org/officeDocument/2006/math">
                    <m:r>
                      <a:rPr lang="fr-FR" i="1">
                        <a:solidFill>
                          <a:srgbClr val="222222"/>
                        </a:solidFill>
                        <a:latin typeface="Cambria Math" panose="02040503050406030204" pitchFamily="18" charset="0"/>
                        <a:ea typeface="Calibri" panose="020F0502020204030204" pitchFamily="34" charset="0"/>
                        <a:cs typeface="Calibri" panose="020F0502020204030204" pitchFamily="34" charset="0"/>
                      </a:rPr>
                      <m:t>𝑦</m:t>
                    </m:r>
                    <m:r>
                      <a:rPr lang="fr-FR" i="1">
                        <a:solidFill>
                          <a:srgbClr val="222222"/>
                        </a:solidFill>
                        <a:latin typeface="Cambria Math" panose="02040503050406030204" pitchFamily="18" charset="0"/>
                        <a:ea typeface="Calibri" panose="020F0502020204030204" pitchFamily="34" charset="0"/>
                        <a:cs typeface="Calibri" panose="020F0502020204030204" pitchFamily="34" charset="0"/>
                      </a:rPr>
                      <m:t>(</m:t>
                    </m:r>
                    <m:r>
                      <a:rPr lang="fr-FR" i="1">
                        <a:solidFill>
                          <a:srgbClr val="222222"/>
                        </a:solidFill>
                        <a:latin typeface="Cambria Math" panose="02040503050406030204" pitchFamily="18" charset="0"/>
                        <a:ea typeface="Calibri" panose="020F0502020204030204" pitchFamily="34" charset="0"/>
                        <a:cs typeface="Calibri" panose="020F0502020204030204" pitchFamily="34" charset="0"/>
                      </a:rPr>
                      <m:t>𝑡</m:t>
                    </m:r>
                    <m:r>
                      <a:rPr lang="fr-FR" i="1">
                        <a:solidFill>
                          <a:srgbClr val="222222"/>
                        </a:solidFill>
                        <a:latin typeface="Cambria Math" panose="02040503050406030204" pitchFamily="18" charset="0"/>
                        <a:ea typeface="Calibri" panose="020F0502020204030204" pitchFamily="34" charset="0"/>
                        <a:cs typeface="Calibri" panose="020F0502020204030204" pitchFamily="34" charset="0"/>
                      </a:rPr>
                      <m:t>)</m:t>
                    </m:r>
                  </m:oMath>
                </a14:m>
                <a:r>
                  <a:rPr lang="fr-FR" dirty="0">
                    <a:solidFill>
                      <a:srgbClr val="222222"/>
                    </a:solidFill>
                    <a:latin typeface="Calibri" panose="020F0502020204030204" pitchFamily="34" charset="0"/>
                    <a:ea typeface="Calibri" panose="020F0502020204030204" pitchFamily="34" charset="0"/>
                    <a:cs typeface="Calibri" panose="020F0502020204030204" pitchFamily="34" charset="0"/>
                  </a:rPr>
                  <a:t> est nul, alors il ne peut y avoir aucune prédation.</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5" name="ZoneTexte 4">
                <a:extLst>
                  <a:ext uri="{FF2B5EF4-FFF2-40B4-BE49-F238E27FC236}">
                    <a16:creationId xmlns:a16="http://schemas.microsoft.com/office/drawing/2014/main" id="{3A4C6DCD-8823-4E3E-AEC5-26165FA00711}"/>
                  </a:ext>
                </a:extLst>
              </p:cNvPr>
              <p:cNvSpPr txBox="1">
                <a:spLocks noRot="1" noChangeAspect="1" noMove="1" noResize="1" noEditPoints="1" noAdjustHandles="1" noChangeArrowheads="1" noChangeShapeType="1" noTextEdit="1"/>
              </p:cNvSpPr>
              <p:nvPr/>
            </p:nvSpPr>
            <p:spPr>
              <a:xfrm>
                <a:off x="317292" y="1056496"/>
                <a:ext cx="11557416" cy="1666354"/>
              </a:xfrm>
              <a:prstGeom prst="rect">
                <a:avLst/>
              </a:prstGeom>
              <a:blipFill>
                <a:blip r:embed="rId2"/>
                <a:stretch>
                  <a:fillRect l="-316" t="-365" r="-791" b="-4745"/>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7" name="ZoneTexte 6">
                <a:extLst>
                  <a:ext uri="{FF2B5EF4-FFF2-40B4-BE49-F238E27FC236}">
                    <a16:creationId xmlns:a16="http://schemas.microsoft.com/office/drawing/2014/main" id="{E8FB9223-99DB-4A7D-950B-2816F0D50C72}"/>
                  </a:ext>
                </a:extLst>
              </p:cNvPr>
              <p:cNvSpPr txBox="1"/>
              <p:nvPr/>
            </p:nvSpPr>
            <p:spPr>
              <a:xfrm>
                <a:off x="317292" y="2877887"/>
                <a:ext cx="6093500" cy="55111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285750" indent="-285750">
                  <a:lnSpc>
                    <a:spcPct val="115000"/>
                  </a:lnSpc>
                  <a:spcAft>
                    <a:spcPts val="1000"/>
                  </a:spcAft>
                  <a:buFont typeface="Arial" panose="020B0604020202020204" pitchFamily="34" charset="0"/>
                  <a:buChar char="•"/>
                </a:pPr>
                <a:r>
                  <a:rPr lang="fr-FR"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Equation des prédateurs : </a:t>
                </a:r>
                <a14:m>
                  <m:oMath xmlns:m="http://schemas.openxmlformats.org/officeDocument/2006/math">
                    <m:f>
                      <m:fPr>
                        <m:ctrlPr>
                          <a:rPr lang="fr-FR" sz="1800" i="1">
                            <a:effectLst/>
                            <a:latin typeface="Cambria Math" panose="02040503050406030204" pitchFamily="18" charset="0"/>
                            <a:ea typeface="Calibri" panose="020F0502020204030204" pitchFamily="34" charset="0"/>
                            <a:cs typeface="Calibri" panose="020F0502020204030204" pitchFamily="34" charset="0"/>
                          </a:rPr>
                        </m:ctrlPr>
                      </m:fPr>
                      <m:num>
                        <m:r>
                          <a:rPr lang="fr-FR" sz="1800" i="1">
                            <a:effectLst/>
                            <a:latin typeface="Cambria Math" panose="02040503050406030204" pitchFamily="18" charset="0"/>
                            <a:ea typeface="Calibri" panose="020F0502020204030204" pitchFamily="34" charset="0"/>
                            <a:cs typeface="Calibri" panose="020F0502020204030204" pitchFamily="34" charset="0"/>
                          </a:rPr>
                          <m:t>𝑑𝑦</m:t>
                        </m:r>
                      </m:num>
                      <m:den>
                        <m:r>
                          <a:rPr lang="fr-FR" sz="1800" i="1">
                            <a:effectLst/>
                            <a:latin typeface="Cambria Math" panose="02040503050406030204" pitchFamily="18" charset="0"/>
                            <a:ea typeface="Calibri" panose="020F0502020204030204" pitchFamily="34" charset="0"/>
                            <a:cs typeface="Calibri" panose="020F0502020204030204" pitchFamily="34" charset="0"/>
                          </a:rPr>
                          <m:t>𝑑𝑡</m:t>
                        </m:r>
                      </m:den>
                    </m:f>
                    <m:r>
                      <a:rPr lang="fr-FR" sz="1800" i="1">
                        <a:effectLst/>
                        <a:latin typeface="Cambria Math" panose="02040503050406030204" pitchFamily="18" charset="0"/>
                        <a:ea typeface="Calibri" panose="020F0502020204030204" pitchFamily="34" charset="0"/>
                        <a:cs typeface="Calibri" panose="020F0502020204030204" pitchFamily="34" charset="0"/>
                      </a:rPr>
                      <m:t>=</m:t>
                    </m:r>
                    <m:r>
                      <a:rPr lang="fr-FR" sz="1800" i="1">
                        <a:effectLst/>
                        <a:latin typeface="Cambria Math" panose="02040503050406030204" pitchFamily="18" charset="0"/>
                        <a:ea typeface="Calibri" panose="020F0502020204030204" pitchFamily="34" charset="0"/>
                        <a:cs typeface="Calibri" panose="020F0502020204030204" pitchFamily="34" charset="0"/>
                      </a:rPr>
                      <m:t>𝛿</m:t>
                    </m:r>
                    <m:r>
                      <a:rPr lang="fr-FR" sz="1800" i="1">
                        <a:effectLst/>
                        <a:latin typeface="Cambria Math" panose="02040503050406030204" pitchFamily="18" charset="0"/>
                        <a:ea typeface="Calibri" panose="020F0502020204030204" pitchFamily="34" charset="0"/>
                        <a:cs typeface="Calibri" panose="020F0502020204030204" pitchFamily="34" charset="0"/>
                      </a:rPr>
                      <m:t>.</m:t>
                    </m:r>
                    <m:r>
                      <a:rPr lang="fr-FR" sz="1800" i="1">
                        <a:effectLst/>
                        <a:latin typeface="Cambria Math" panose="02040503050406030204" pitchFamily="18" charset="0"/>
                        <a:ea typeface="Calibri" panose="020F0502020204030204" pitchFamily="34" charset="0"/>
                        <a:cs typeface="Calibri" panose="020F0502020204030204" pitchFamily="34" charset="0"/>
                      </a:rPr>
                      <m:t>𝑥</m:t>
                    </m:r>
                    <m:d>
                      <m:dPr>
                        <m:ctrlPr>
                          <a:rPr lang="fr-FR" sz="1800" i="1">
                            <a:effectLst/>
                            <a:latin typeface="Cambria Math" panose="02040503050406030204" pitchFamily="18" charset="0"/>
                            <a:ea typeface="Calibri" panose="020F0502020204030204" pitchFamily="34" charset="0"/>
                            <a:cs typeface="Calibri" panose="020F0502020204030204" pitchFamily="34" charset="0"/>
                          </a:rPr>
                        </m:ctrlPr>
                      </m:dPr>
                      <m:e>
                        <m:r>
                          <a:rPr lang="fr-FR" sz="1800" i="1">
                            <a:effectLst/>
                            <a:latin typeface="Cambria Math" panose="02040503050406030204" pitchFamily="18" charset="0"/>
                            <a:ea typeface="Calibri" panose="020F0502020204030204" pitchFamily="34" charset="0"/>
                            <a:cs typeface="Calibri" panose="020F0502020204030204" pitchFamily="34" charset="0"/>
                          </a:rPr>
                          <m:t>𝑡</m:t>
                        </m:r>
                      </m:e>
                    </m:d>
                    <m:r>
                      <a:rPr lang="fr-FR" sz="1800" i="1">
                        <a:effectLst/>
                        <a:latin typeface="Cambria Math" panose="02040503050406030204" pitchFamily="18" charset="0"/>
                        <a:ea typeface="Calibri" panose="020F0502020204030204" pitchFamily="34" charset="0"/>
                        <a:cs typeface="Calibri" panose="020F0502020204030204" pitchFamily="34" charset="0"/>
                      </a:rPr>
                      <m:t>.</m:t>
                    </m:r>
                    <m:r>
                      <a:rPr lang="fr-FR" sz="1800" i="1">
                        <a:effectLst/>
                        <a:latin typeface="Cambria Math" panose="02040503050406030204" pitchFamily="18" charset="0"/>
                        <a:ea typeface="Calibri" panose="020F0502020204030204" pitchFamily="34" charset="0"/>
                        <a:cs typeface="Calibri" panose="020F0502020204030204" pitchFamily="34" charset="0"/>
                      </a:rPr>
                      <m:t>𝑦</m:t>
                    </m:r>
                    <m:r>
                      <a:rPr lang="fr-FR" sz="1800" i="1">
                        <a:effectLst/>
                        <a:latin typeface="Cambria Math" panose="02040503050406030204" pitchFamily="18" charset="0"/>
                        <a:ea typeface="Calibri" panose="020F0502020204030204" pitchFamily="34" charset="0"/>
                        <a:cs typeface="Calibri" panose="020F0502020204030204" pitchFamily="34" charset="0"/>
                      </a:rPr>
                      <m:t>(</m:t>
                    </m:r>
                    <m:r>
                      <a:rPr lang="fr-FR" sz="1800" i="1">
                        <a:effectLst/>
                        <a:latin typeface="Cambria Math" panose="02040503050406030204" pitchFamily="18" charset="0"/>
                        <a:ea typeface="Calibri" panose="020F0502020204030204" pitchFamily="34" charset="0"/>
                        <a:cs typeface="Calibri" panose="020F0502020204030204" pitchFamily="34" charset="0"/>
                      </a:rPr>
                      <m:t>𝑡</m:t>
                    </m:r>
                    <m:r>
                      <a:rPr lang="fr-FR" sz="1800" i="1">
                        <a:effectLst/>
                        <a:latin typeface="Cambria Math" panose="02040503050406030204" pitchFamily="18" charset="0"/>
                        <a:ea typeface="Calibri" panose="020F0502020204030204" pitchFamily="34" charset="0"/>
                        <a:cs typeface="Calibri" panose="020F0502020204030204" pitchFamily="34" charset="0"/>
                      </a:rPr>
                      <m:t>)−</m:t>
                    </m:r>
                    <m:r>
                      <a:rPr lang="fr-FR" sz="1800" i="1">
                        <a:effectLst/>
                        <a:latin typeface="Cambria Math" panose="02040503050406030204" pitchFamily="18" charset="0"/>
                        <a:ea typeface="Calibri" panose="020F0502020204030204" pitchFamily="34" charset="0"/>
                        <a:cs typeface="Calibri" panose="020F0502020204030204" pitchFamily="34" charset="0"/>
                      </a:rPr>
                      <m:t>𝛾</m:t>
                    </m:r>
                    <m:r>
                      <a:rPr lang="fr-FR" sz="1800" i="1">
                        <a:effectLst/>
                        <a:latin typeface="Cambria Math" panose="02040503050406030204" pitchFamily="18" charset="0"/>
                        <a:ea typeface="Calibri" panose="020F0502020204030204" pitchFamily="34" charset="0"/>
                        <a:cs typeface="Calibri" panose="020F0502020204030204" pitchFamily="34" charset="0"/>
                      </a:rPr>
                      <m:t>.</m:t>
                    </m:r>
                    <m:r>
                      <a:rPr lang="fr-FR" sz="1800" i="1">
                        <a:effectLst/>
                        <a:latin typeface="Cambria Math" panose="02040503050406030204" pitchFamily="18" charset="0"/>
                        <a:ea typeface="Calibri" panose="020F0502020204030204" pitchFamily="34" charset="0"/>
                        <a:cs typeface="Calibri" panose="020F0502020204030204" pitchFamily="34" charset="0"/>
                      </a:rPr>
                      <m:t>𝑦</m:t>
                    </m:r>
                    <m:r>
                      <a:rPr lang="fr-FR" sz="1800" i="1">
                        <a:effectLst/>
                        <a:latin typeface="Cambria Math" panose="02040503050406030204" pitchFamily="18" charset="0"/>
                        <a:ea typeface="Calibri" panose="020F0502020204030204" pitchFamily="34" charset="0"/>
                        <a:cs typeface="Calibri" panose="020F0502020204030204" pitchFamily="34" charset="0"/>
                      </a:rPr>
                      <m:t>(</m:t>
                    </m:r>
                    <m:r>
                      <a:rPr lang="fr-FR" sz="1800" i="1">
                        <a:effectLst/>
                        <a:latin typeface="Cambria Math" panose="02040503050406030204" pitchFamily="18" charset="0"/>
                        <a:ea typeface="Calibri" panose="020F0502020204030204" pitchFamily="34" charset="0"/>
                        <a:cs typeface="Calibri" panose="020F0502020204030204" pitchFamily="34" charset="0"/>
                      </a:rPr>
                      <m:t>𝑡</m:t>
                    </m:r>
                    <m:r>
                      <a:rPr lang="fr-FR" sz="1800" i="1">
                        <a:effectLst/>
                        <a:latin typeface="Cambria Math" panose="02040503050406030204" pitchFamily="18" charset="0"/>
                        <a:ea typeface="Calibri" panose="020F0502020204030204" pitchFamily="34" charset="0"/>
                        <a:cs typeface="Calibri" panose="020F0502020204030204" pitchFamily="34" charset="0"/>
                      </a:rPr>
                      <m:t>)</m:t>
                    </m:r>
                  </m:oMath>
                </a14:m>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7" name="ZoneTexte 6">
                <a:extLst>
                  <a:ext uri="{FF2B5EF4-FFF2-40B4-BE49-F238E27FC236}">
                    <a16:creationId xmlns:a16="http://schemas.microsoft.com/office/drawing/2014/main" id="{E8FB9223-99DB-4A7D-950B-2816F0D50C72}"/>
                  </a:ext>
                </a:extLst>
              </p:cNvPr>
              <p:cNvSpPr txBox="1">
                <a:spLocks noRot="1" noChangeAspect="1" noMove="1" noResize="1" noEditPoints="1" noAdjustHandles="1" noChangeArrowheads="1" noChangeShapeType="1" noTextEdit="1"/>
              </p:cNvSpPr>
              <p:nvPr/>
            </p:nvSpPr>
            <p:spPr>
              <a:xfrm>
                <a:off x="317292" y="2877887"/>
                <a:ext cx="6093500" cy="551113"/>
              </a:xfrm>
              <a:prstGeom prst="rect">
                <a:avLst/>
              </a:prstGeom>
              <a:blipFill>
                <a:blip r:embed="rId3"/>
                <a:stretch>
                  <a:fillRect l="-600" b="-5495"/>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9" name="ZoneTexte 8">
                <a:extLst>
                  <a:ext uri="{FF2B5EF4-FFF2-40B4-BE49-F238E27FC236}">
                    <a16:creationId xmlns:a16="http://schemas.microsoft.com/office/drawing/2014/main" id="{22BEBDD0-C9DC-4AAE-8E0F-1A7DD45E8867}"/>
                  </a:ext>
                </a:extLst>
              </p:cNvPr>
              <p:cNvSpPr txBox="1"/>
              <p:nvPr/>
            </p:nvSpPr>
            <p:spPr>
              <a:xfrm>
                <a:off x="317292" y="3712053"/>
                <a:ext cx="11557416" cy="198490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285750" indent="-285750">
                  <a:lnSpc>
                    <a:spcPct val="115000"/>
                  </a:lnSpc>
                  <a:spcAft>
                    <a:spcPts val="1000"/>
                  </a:spcAft>
                  <a:buFont typeface="Arial" panose="020B0604020202020204" pitchFamily="34" charset="0"/>
                  <a:buChar char="•"/>
                </a:pPr>
                <a:r>
                  <a:rPr lang="fr-FR"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Dans cette équation, </a:t>
                </a:r>
                <a14:m>
                  <m:oMath xmlns:m="http://schemas.openxmlformats.org/officeDocument/2006/math">
                    <m:r>
                      <a:rPr lang="fr-FR" sz="1800" i="1">
                        <a:effectLst/>
                        <a:latin typeface="Cambria Math" panose="02040503050406030204" pitchFamily="18" charset="0"/>
                        <a:ea typeface="Calibri" panose="020F0502020204030204" pitchFamily="34" charset="0"/>
                        <a:cs typeface="Calibri" panose="020F0502020204030204" pitchFamily="34" charset="0"/>
                      </a:rPr>
                      <m:t>𝛿</m:t>
                    </m:r>
                    <m:r>
                      <a:rPr lang="fr-FR" sz="1800" i="1">
                        <a:effectLst/>
                        <a:latin typeface="Cambria Math" panose="02040503050406030204" pitchFamily="18" charset="0"/>
                        <a:ea typeface="Calibri" panose="020F0502020204030204" pitchFamily="34" charset="0"/>
                        <a:cs typeface="Calibri" panose="020F0502020204030204" pitchFamily="34" charset="0"/>
                      </a:rPr>
                      <m:t>.</m:t>
                    </m:r>
                    <m:r>
                      <a:rPr lang="fr-FR" sz="1800" i="1">
                        <a:effectLst/>
                        <a:latin typeface="Cambria Math" panose="02040503050406030204" pitchFamily="18" charset="0"/>
                        <a:ea typeface="Calibri" panose="020F0502020204030204" pitchFamily="34" charset="0"/>
                        <a:cs typeface="Calibri" panose="020F0502020204030204" pitchFamily="34" charset="0"/>
                      </a:rPr>
                      <m:t>𝑥</m:t>
                    </m:r>
                    <m:d>
                      <m:dPr>
                        <m:ctrlPr>
                          <a:rPr lang="fr-FR" sz="1800" i="1">
                            <a:effectLst/>
                            <a:latin typeface="Cambria Math" panose="02040503050406030204" pitchFamily="18" charset="0"/>
                            <a:ea typeface="Calibri" panose="020F0502020204030204" pitchFamily="34" charset="0"/>
                            <a:cs typeface="Calibri" panose="020F0502020204030204" pitchFamily="34" charset="0"/>
                          </a:rPr>
                        </m:ctrlPr>
                      </m:dPr>
                      <m:e>
                        <m:r>
                          <a:rPr lang="fr-FR" sz="1800" i="1">
                            <a:effectLst/>
                            <a:latin typeface="Cambria Math" panose="02040503050406030204" pitchFamily="18" charset="0"/>
                            <a:ea typeface="Calibri" panose="020F0502020204030204" pitchFamily="34" charset="0"/>
                            <a:cs typeface="Calibri" panose="020F0502020204030204" pitchFamily="34" charset="0"/>
                          </a:rPr>
                          <m:t>𝑡</m:t>
                        </m:r>
                      </m:e>
                    </m:d>
                    <m:r>
                      <a:rPr lang="fr-FR" sz="1800" i="1">
                        <a:effectLst/>
                        <a:latin typeface="Cambria Math" panose="02040503050406030204" pitchFamily="18" charset="0"/>
                        <a:ea typeface="Calibri" panose="020F0502020204030204" pitchFamily="34" charset="0"/>
                        <a:cs typeface="Calibri" panose="020F0502020204030204" pitchFamily="34" charset="0"/>
                      </a:rPr>
                      <m:t>.</m:t>
                    </m:r>
                    <m:r>
                      <a:rPr lang="fr-FR" sz="1800" i="1">
                        <a:effectLst/>
                        <a:latin typeface="Cambria Math" panose="02040503050406030204" pitchFamily="18" charset="0"/>
                        <a:ea typeface="Calibri" panose="020F0502020204030204" pitchFamily="34" charset="0"/>
                        <a:cs typeface="Calibri" panose="020F0502020204030204" pitchFamily="34" charset="0"/>
                      </a:rPr>
                      <m:t>𝑦</m:t>
                    </m:r>
                    <m:r>
                      <a:rPr lang="fr-FR" sz="1800" i="1">
                        <a:effectLst/>
                        <a:latin typeface="Cambria Math" panose="02040503050406030204" pitchFamily="18" charset="0"/>
                        <a:ea typeface="Calibri" panose="020F0502020204030204" pitchFamily="34" charset="0"/>
                        <a:cs typeface="Calibri" panose="020F0502020204030204" pitchFamily="34" charset="0"/>
                      </a:rPr>
                      <m:t>(</m:t>
                    </m:r>
                    <m:r>
                      <a:rPr lang="fr-FR" sz="1800" i="1">
                        <a:effectLst/>
                        <a:latin typeface="Cambria Math" panose="02040503050406030204" pitchFamily="18" charset="0"/>
                        <a:ea typeface="Calibri" panose="020F0502020204030204" pitchFamily="34" charset="0"/>
                        <a:cs typeface="Calibri" panose="020F0502020204030204" pitchFamily="34" charset="0"/>
                      </a:rPr>
                      <m:t>𝑡</m:t>
                    </m:r>
                    <m:r>
                      <a:rPr lang="fr-FR" sz="1800" i="1">
                        <a:effectLst/>
                        <a:latin typeface="Cambria Math" panose="02040503050406030204" pitchFamily="18" charset="0"/>
                        <a:ea typeface="Calibri" panose="020F0502020204030204" pitchFamily="34" charset="0"/>
                        <a:cs typeface="Calibri" panose="020F0502020204030204" pitchFamily="34" charset="0"/>
                      </a:rPr>
                      <m:t>)</m:t>
                    </m:r>
                  </m:oMath>
                </a14:m>
                <a:r>
                  <a:rPr lang="fr-FR" sz="1800" dirty="0">
                    <a:effectLst/>
                    <a:latin typeface="Calibri" panose="020F0502020204030204" pitchFamily="34" charset="0"/>
                    <a:ea typeface="Times New Roman" panose="02020603050405020304" pitchFamily="18" charset="0"/>
                    <a:cs typeface="Calibri" panose="020F0502020204030204" pitchFamily="34" charset="0"/>
                  </a:rPr>
                  <a:t> </a:t>
                </a:r>
                <a:r>
                  <a:rPr lang="fr-FR"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représente la croissance de la population prédatrice. (Notons la similarité avec le taux de prédation ; cependant, une constante différente est utilisée car la vitesse à laquelle la population des prédateurs augmente n'est pas nécessairement égale à celle à laquelle il consomme la proie). De plus, </a:t>
                </a:r>
                <a14:m>
                  <m:oMath xmlns:m="http://schemas.openxmlformats.org/officeDocument/2006/math">
                    <m:r>
                      <a:rPr lang="fr-FR" sz="1800" i="1">
                        <a:effectLst/>
                        <a:latin typeface="Cambria Math" panose="02040503050406030204" pitchFamily="18" charset="0"/>
                        <a:ea typeface="Calibri" panose="020F0502020204030204" pitchFamily="34" charset="0"/>
                        <a:cs typeface="Calibri" panose="020F0502020204030204" pitchFamily="34" charset="0"/>
                      </a:rPr>
                      <m:t>𝛾</m:t>
                    </m:r>
                    <m:r>
                      <a:rPr lang="fr-FR" sz="1800" i="1">
                        <a:effectLst/>
                        <a:latin typeface="Cambria Math" panose="02040503050406030204" pitchFamily="18" charset="0"/>
                        <a:ea typeface="Calibri" panose="020F0502020204030204" pitchFamily="34" charset="0"/>
                        <a:cs typeface="Calibri" panose="020F0502020204030204" pitchFamily="34" charset="0"/>
                      </a:rPr>
                      <m:t>.</m:t>
                    </m:r>
                    <m:r>
                      <a:rPr lang="fr-FR" sz="1800" i="1">
                        <a:effectLst/>
                        <a:latin typeface="Cambria Math" panose="02040503050406030204" pitchFamily="18" charset="0"/>
                        <a:ea typeface="Calibri" panose="020F0502020204030204" pitchFamily="34" charset="0"/>
                        <a:cs typeface="Calibri" panose="020F0502020204030204" pitchFamily="34" charset="0"/>
                      </a:rPr>
                      <m:t>𝑦</m:t>
                    </m:r>
                    <m:d>
                      <m:dPr>
                        <m:ctrlPr>
                          <a:rPr lang="fr-FR" sz="1800" i="1">
                            <a:effectLst/>
                            <a:latin typeface="Cambria Math" panose="02040503050406030204" pitchFamily="18" charset="0"/>
                            <a:ea typeface="Calibri" panose="020F0502020204030204" pitchFamily="34" charset="0"/>
                            <a:cs typeface="Calibri" panose="020F0502020204030204" pitchFamily="34" charset="0"/>
                          </a:rPr>
                        </m:ctrlPr>
                      </m:dPr>
                      <m:e>
                        <m:r>
                          <a:rPr lang="fr-FR" sz="1800" i="1">
                            <a:effectLst/>
                            <a:latin typeface="Cambria Math" panose="02040503050406030204" pitchFamily="18" charset="0"/>
                            <a:ea typeface="Calibri" panose="020F0502020204030204" pitchFamily="34" charset="0"/>
                            <a:cs typeface="Calibri" panose="020F0502020204030204" pitchFamily="34" charset="0"/>
                          </a:rPr>
                          <m:t>𝑡</m:t>
                        </m:r>
                      </m:e>
                    </m:d>
                  </m:oMath>
                </a14:m>
                <a:r>
                  <a:rPr lang="fr-FR" sz="1800" dirty="0">
                    <a:effectLst/>
                    <a:latin typeface="Calibri" panose="020F0502020204030204" pitchFamily="34" charset="0"/>
                    <a:ea typeface="Times New Roman" panose="02020603050405020304" pitchFamily="18" charset="0"/>
                    <a:cs typeface="Calibri" panose="020F0502020204030204" pitchFamily="34" charset="0"/>
                  </a:rPr>
                  <a:t> </a:t>
                </a:r>
                <a:r>
                  <a:rPr lang="fr-FR"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représente la mort naturelle des prédateurs ; c'est une décroissance exponentielle. L'équation représente donc la variation de la population de prédateurs en tant que croissance de cette population, diminuée du nombre de morts naturelles.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9" name="ZoneTexte 8">
                <a:extLst>
                  <a:ext uri="{FF2B5EF4-FFF2-40B4-BE49-F238E27FC236}">
                    <a16:creationId xmlns:a16="http://schemas.microsoft.com/office/drawing/2014/main" id="{22BEBDD0-C9DC-4AAE-8E0F-1A7DD45E8867}"/>
                  </a:ext>
                </a:extLst>
              </p:cNvPr>
              <p:cNvSpPr txBox="1">
                <a:spLocks noRot="1" noChangeAspect="1" noMove="1" noResize="1" noEditPoints="1" noAdjustHandles="1" noChangeArrowheads="1" noChangeShapeType="1" noTextEdit="1"/>
              </p:cNvSpPr>
              <p:nvPr/>
            </p:nvSpPr>
            <p:spPr>
              <a:xfrm>
                <a:off x="317292" y="3712053"/>
                <a:ext cx="11557416" cy="1984902"/>
              </a:xfrm>
              <a:prstGeom prst="rect">
                <a:avLst/>
              </a:prstGeom>
              <a:blipFill>
                <a:blip r:embed="rId4"/>
                <a:stretch>
                  <a:fillRect l="-316" t="-613" b="-3988"/>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0" name="ZoneTexte 9">
                <a:extLst>
                  <a:ext uri="{FF2B5EF4-FFF2-40B4-BE49-F238E27FC236}">
                    <a16:creationId xmlns:a16="http://schemas.microsoft.com/office/drawing/2014/main" id="{B96328B5-68A2-41B7-AA13-939071C921F1}"/>
                  </a:ext>
                </a:extLst>
              </p:cNvPr>
              <p:cNvSpPr txBox="1"/>
              <p:nvPr/>
            </p:nvSpPr>
            <p:spPr>
              <a:xfrm>
                <a:off x="317292" y="310905"/>
                <a:ext cx="6093500" cy="49128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285750" indent="-285750">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Equation des proies :  </a:t>
                </a:r>
                <a14:m>
                  <m:oMath xmlns:m="http://schemas.openxmlformats.org/officeDocument/2006/math">
                    <m:f>
                      <m:fPr>
                        <m:ctrlPr>
                          <a:rPr lang="fr-FR" i="1">
                            <a:effectLst/>
                            <a:latin typeface="Cambria Math" panose="02040503050406030204" pitchFamily="18" charset="0"/>
                            <a:cs typeface="Calibri" panose="020F0502020204030204" pitchFamily="34" charset="0"/>
                          </a:rPr>
                        </m:ctrlPr>
                      </m:fPr>
                      <m:num>
                        <m:r>
                          <a:rPr lang="fr-FR" sz="1800" i="1">
                            <a:effectLst/>
                            <a:latin typeface="Cambria Math" panose="02040503050406030204" pitchFamily="18" charset="0"/>
                            <a:ea typeface="Calibri" panose="020F0502020204030204" pitchFamily="34" charset="0"/>
                            <a:cs typeface="Calibri" panose="020F0502020204030204" pitchFamily="34" charset="0"/>
                          </a:rPr>
                          <m:t>𝑑𝑥</m:t>
                        </m:r>
                      </m:num>
                      <m:den>
                        <m:r>
                          <a:rPr lang="fr-FR" sz="1800" i="1">
                            <a:effectLst/>
                            <a:latin typeface="Cambria Math" panose="02040503050406030204" pitchFamily="18" charset="0"/>
                            <a:ea typeface="Calibri" panose="020F0502020204030204" pitchFamily="34" charset="0"/>
                            <a:cs typeface="Calibri" panose="020F0502020204030204" pitchFamily="34" charset="0"/>
                          </a:rPr>
                          <m:t>𝑑𝑡</m:t>
                        </m:r>
                      </m:den>
                    </m:f>
                    <m:r>
                      <a:rPr lang="fr-FR" sz="1800" i="1">
                        <a:effectLst/>
                        <a:latin typeface="Cambria Math" panose="02040503050406030204" pitchFamily="18" charset="0"/>
                        <a:ea typeface="Calibri" panose="020F0502020204030204" pitchFamily="34" charset="0"/>
                        <a:cs typeface="Calibri" panose="020F0502020204030204" pitchFamily="34" charset="0"/>
                      </a:rPr>
                      <m:t>=</m:t>
                    </m:r>
                    <m:r>
                      <a:rPr lang="fr-FR" sz="1800" i="1">
                        <a:effectLst/>
                        <a:latin typeface="Cambria Math" panose="02040503050406030204" pitchFamily="18" charset="0"/>
                        <a:ea typeface="Calibri" panose="020F0502020204030204" pitchFamily="34" charset="0"/>
                        <a:cs typeface="Calibri" panose="020F0502020204030204" pitchFamily="34" charset="0"/>
                      </a:rPr>
                      <m:t>𝛼</m:t>
                    </m:r>
                    <m:r>
                      <a:rPr lang="fr-FR" sz="1800" i="1">
                        <a:effectLst/>
                        <a:latin typeface="Cambria Math" panose="02040503050406030204" pitchFamily="18" charset="0"/>
                        <a:ea typeface="Calibri" panose="020F0502020204030204" pitchFamily="34" charset="0"/>
                        <a:cs typeface="Calibri" panose="020F0502020204030204" pitchFamily="34" charset="0"/>
                      </a:rPr>
                      <m:t>.</m:t>
                    </m:r>
                    <m:r>
                      <a:rPr lang="fr-FR" sz="1800" i="1">
                        <a:effectLst/>
                        <a:latin typeface="Cambria Math" panose="02040503050406030204" pitchFamily="18" charset="0"/>
                        <a:ea typeface="Calibri" panose="020F0502020204030204" pitchFamily="34" charset="0"/>
                        <a:cs typeface="Calibri" panose="020F0502020204030204" pitchFamily="34" charset="0"/>
                      </a:rPr>
                      <m:t>𝑥</m:t>
                    </m:r>
                    <m:d>
                      <m:dPr>
                        <m:ctrlPr>
                          <a:rPr lang="fr-FR" i="1">
                            <a:effectLst/>
                            <a:latin typeface="Cambria Math" panose="02040503050406030204" pitchFamily="18" charset="0"/>
                            <a:cs typeface="Calibri" panose="020F0502020204030204" pitchFamily="34" charset="0"/>
                          </a:rPr>
                        </m:ctrlPr>
                      </m:dPr>
                      <m:e>
                        <m:r>
                          <a:rPr lang="fr-FR" sz="1800" i="1">
                            <a:effectLst/>
                            <a:latin typeface="Cambria Math" panose="02040503050406030204" pitchFamily="18" charset="0"/>
                            <a:ea typeface="Calibri" panose="020F0502020204030204" pitchFamily="34" charset="0"/>
                            <a:cs typeface="Calibri" panose="020F0502020204030204" pitchFamily="34" charset="0"/>
                          </a:rPr>
                          <m:t>𝑡</m:t>
                        </m:r>
                      </m:e>
                    </m:d>
                    <m:r>
                      <a:rPr lang="fr-FR" sz="1800" i="1">
                        <a:effectLst/>
                        <a:latin typeface="Cambria Math" panose="02040503050406030204" pitchFamily="18" charset="0"/>
                        <a:ea typeface="Calibri" panose="020F0502020204030204" pitchFamily="34" charset="0"/>
                        <a:cs typeface="Calibri" panose="020F0502020204030204" pitchFamily="34" charset="0"/>
                      </a:rPr>
                      <m:t>−</m:t>
                    </m:r>
                    <m:r>
                      <a:rPr lang="fr-FR" sz="1800" i="1">
                        <a:effectLst/>
                        <a:latin typeface="Cambria Math" panose="02040503050406030204" pitchFamily="18" charset="0"/>
                        <a:ea typeface="Calibri" panose="020F0502020204030204" pitchFamily="34" charset="0"/>
                        <a:cs typeface="Calibri" panose="020F0502020204030204" pitchFamily="34" charset="0"/>
                      </a:rPr>
                      <m:t>𝛽</m:t>
                    </m:r>
                    <m:r>
                      <a:rPr lang="fr-FR" sz="1800" i="1">
                        <a:effectLst/>
                        <a:latin typeface="Cambria Math" panose="02040503050406030204" pitchFamily="18" charset="0"/>
                        <a:ea typeface="Calibri" panose="020F0502020204030204" pitchFamily="34" charset="0"/>
                        <a:cs typeface="Calibri" panose="020F0502020204030204" pitchFamily="34" charset="0"/>
                      </a:rPr>
                      <m:t>.</m:t>
                    </m:r>
                    <m:r>
                      <a:rPr lang="fr-FR" sz="1800" i="1">
                        <a:effectLst/>
                        <a:latin typeface="Cambria Math" panose="02040503050406030204" pitchFamily="18" charset="0"/>
                        <a:ea typeface="Calibri" panose="020F0502020204030204" pitchFamily="34" charset="0"/>
                        <a:cs typeface="Calibri" panose="020F0502020204030204" pitchFamily="34" charset="0"/>
                      </a:rPr>
                      <m:t>𝑥</m:t>
                    </m:r>
                    <m:d>
                      <m:dPr>
                        <m:ctrlPr>
                          <a:rPr lang="fr-FR" i="1">
                            <a:effectLst/>
                            <a:latin typeface="Cambria Math" panose="02040503050406030204" pitchFamily="18" charset="0"/>
                            <a:cs typeface="Calibri" panose="020F0502020204030204" pitchFamily="34" charset="0"/>
                          </a:rPr>
                        </m:ctrlPr>
                      </m:dPr>
                      <m:e>
                        <m:r>
                          <a:rPr lang="fr-FR" sz="1800" i="1">
                            <a:effectLst/>
                            <a:latin typeface="Cambria Math" panose="02040503050406030204" pitchFamily="18" charset="0"/>
                            <a:ea typeface="Calibri" panose="020F0502020204030204" pitchFamily="34" charset="0"/>
                            <a:cs typeface="Calibri" panose="020F0502020204030204" pitchFamily="34" charset="0"/>
                          </a:rPr>
                          <m:t>𝑡</m:t>
                        </m:r>
                      </m:e>
                    </m:d>
                    <m:r>
                      <a:rPr lang="fr-FR" sz="1800" i="1">
                        <a:effectLst/>
                        <a:latin typeface="Cambria Math" panose="02040503050406030204" pitchFamily="18" charset="0"/>
                        <a:ea typeface="Calibri" panose="020F0502020204030204" pitchFamily="34" charset="0"/>
                        <a:cs typeface="Calibri" panose="020F0502020204030204" pitchFamily="34" charset="0"/>
                      </a:rPr>
                      <m:t>.</m:t>
                    </m:r>
                    <m:r>
                      <a:rPr lang="fr-FR" sz="1800" i="1">
                        <a:effectLst/>
                        <a:latin typeface="Cambria Math" panose="02040503050406030204" pitchFamily="18" charset="0"/>
                        <a:ea typeface="Calibri" panose="020F0502020204030204" pitchFamily="34" charset="0"/>
                        <a:cs typeface="Calibri" panose="020F0502020204030204" pitchFamily="34" charset="0"/>
                      </a:rPr>
                      <m:t>𝑦</m:t>
                    </m:r>
                    <m:r>
                      <a:rPr lang="fr-FR" sz="1800" i="1">
                        <a:effectLst/>
                        <a:latin typeface="Cambria Math" panose="02040503050406030204" pitchFamily="18" charset="0"/>
                        <a:ea typeface="Calibri" panose="020F0502020204030204" pitchFamily="34" charset="0"/>
                        <a:cs typeface="Calibri" panose="020F0502020204030204" pitchFamily="34" charset="0"/>
                      </a:rPr>
                      <m:t>(</m:t>
                    </m:r>
                    <m:r>
                      <a:rPr lang="fr-FR" sz="1800" i="1">
                        <a:effectLst/>
                        <a:latin typeface="Cambria Math" panose="02040503050406030204" pitchFamily="18" charset="0"/>
                        <a:ea typeface="Calibri" panose="020F0502020204030204" pitchFamily="34" charset="0"/>
                        <a:cs typeface="Calibri" panose="020F0502020204030204" pitchFamily="34" charset="0"/>
                      </a:rPr>
                      <m:t>𝑡</m:t>
                    </m:r>
                    <m:r>
                      <a:rPr lang="fr-FR" sz="1800" i="1">
                        <a:effectLst/>
                        <a:latin typeface="Cambria Math" panose="02040503050406030204" pitchFamily="18" charset="0"/>
                        <a:ea typeface="Calibri" panose="020F0502020204030204" pitchFamily="34" charset="0"/>
                        <a:cs typeface="Calibri" panose="020F0502020204030204" pitchFamily="34" charset="0"/>
                      </a:rPr>
                      <m:t>)</m:t>
                    </m:r>
                  </m:oMath>
                </a14:m>
                <a:endParaRPr lang="fr-FR" dirty="0"/>
              </a:p>
            </p:txBody>
          </p:sp>
        </mc:Choice>
        <mc:Fallback>
          <p:sp>
            <p:nvSpPr>
              <p:cNvPr id="10" name="ZoneTexte 9">
                <a:extLst>
                  <a:ext uri="{FF2B5EF4-FFF2-40B4-BE49-F238E27FC236}">
                    <a16:creationId xmlns:a16="http://schemas.microsoft.com/office/drawing/2014/main" id="{B96328B5-68A2-41B7-AA13-939071C921F1}"/>
                  </a:ext>
                </a:extLst>
              </p:cNvPr>
              <p:cNvSpPr txBox="1">
                <a:spLocks noRot="1" noChangeAspect="1" noMove="1" noResize="1" noEditPoints="1" noAdjustHandles="1" noChangeArrowheads="1" noChangeShapeType="1" noTextEdit="1"/>
              </p:cNvSpPr>
              <p:nvPr/>
            </p:nvSpPr>
            <p:spPr>
              <a:xfrm>
                <a:off x="317292" y="310905"/>
                <a:ext cx="6093500" cy="491288"/>
              </a:xfrm>
              <a:prstGeom prst="rect">
                <a:avLst/>
              </a:prstGeom>
              <a:blipFill>
                <a:blip r:embed="rId5"/>
                <a:stretch>
                  <a:fillRect l="-600" b="-7407"/>
                </a:stretch>
              </a:blipFill>
            </p:spPr>
            <p:txBody>
              <a:bodyPr/>
              <a:lstStyle/>
              <a:p>
                <a:r>
                  <a:rPr lang="fr-FR">
                    <a:noFill/>
                  </a:rPr>
                  <a:t> </a:t>
                </a:r>
              </a:p>
            </p:txBody>
          </p:sp>
        </mc:Fallback>
      </mc:AlternateContent>
    </p:spTree>
    <p:extLst>
      <p:ext uri="{BB962C8B-B14F-4D97-AF65-F5344CB8AC3E}">
        <p14:creationId xmlns:p14="http://schemas.microsoft.com/office/powerpoint/2010/main" val="9619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023419D-A5A7-47FA-A3F1-DCA3E8DC23EF}"/>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093724" y="599769"/>
            <a:ext cx="4038590" cy="4174261"/>
          </a:xfrm>
          <a:prstGeom prst="rect">
            <a:avLst/>
          </a:prstGeom>
        </p:spPr>
      </p:pic>
      <p:sp>
        <p:nvSpPr>
          <p:cNvPr id="4" name="ZoneTexte 3">
            <a:extLst>
              <a:ext uri="{FF2B5EF4-FFF2-40B4-BE49-F238E27FC236}">
                <a16:creationId xmlns:a16="http://schemas.microsoft.com/office/drawing/2014/main" id="{B769F399-E3B0-4AAB-A04B-4374ECCDA06C}"/>
              </a:ext>
            </a:extLst>
          </p:cNvPr>
          <p:cNvSpPr txBox="1"/>
          <p:nvPr/>
        </p:nvSpPr>
        <p:spPr>
          <a:xfrm>
            <a:off x="746385" y="4982602"/>
            <a:ext cx="10699229" cy="115749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285750" indent="-285750">
              <a:lnSpc>
                <a:spcPct val="115000"/>
              </a:lnSpc>
              <a:spcAft>
                <a:spcPts val="1000"/>
              </a:spcAft>
              <a:buFont typeface="Arial" panose="020B0604020202020204" pitchFamily="34" charset="0"/>
              <a:buChar char="•"/>
            </a:pPr>
            <a:r>
              <a:rPr lang="fr-FR"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Ceci illustre le fait que l’évolution des populations est cyclique lorsqu’il n’y a pas de phénomène perturbateur…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fr-FR"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Là encore, c’est de l’écologie élémentaire…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4CCE018A-43D7-48C8-9628-3201C7638B9D}"/>
              </a:ext>
            </a:extLst>
          </p:cNvPr>
          <p:cNvSpPr txBox="1"/>
          <p:nvPr/>
        </p:nvSpPr>
        <p:spPr>
          <a:xfrm>
            <a:off x="746385" y="1120930"/>
            <a:ext cx="4038591" cy="39215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285750" indent="-285750">
              <a:lnSpc>
                <a:spcPct val="115000"/>
              </a:lnSpc>
              <a:spcAft>
                <a:spcPts val="1000"/>
              </a:spcAft>
              <a:buFont typeface="Arial" panose="020B0604020202020204" pitchFamily="34" charset="0"/>
              <a:buChar char="•"/>
            </a:pPr>
            <a:r>
              <a:rPr lang="fr-FR"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On obtient alors ce genre de courbes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729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F593BA-0915-4FDF-BB79-097F97C8613D}"/>
              </a:ext>
            </a:extLst>
          </p:cNvPr>
          <p:cNvSpPr>
            <a:spLocks noGrp="1"/>
          </p:cNvSpPr>
          <p:nvPr>
            <p:ph type="title"/>
          </p:nvPr>
        </p:nvSpPr>
        <p:spPr/>
        <p:txBody>
          <a:bodyPr>
            <a:normAutofit/>
          </a:bodyPr>
          <a:lstStyle/>
          <a:p>
            <a:r>
              <a:rPr lang="fr-FR" sz="3600" dirty="0"/>
              <a:t>Et le calcul intégral ?</a:t>
            </a:r>
          </a:p>
        </p:txBody>
      </p:sp>
      <p:sp>
        <p:nvSpPr>
          <p:cNvPr id="3" name="Espace réservé du contenu 2">
            <a:extLst>
              <a:ext uri="{FF2B5EF4-FFF2-40B4-BE49-F238E27FC236}">
                <a16:creationId xmlns:a16="http://schemas.microsoft.com/office/drawing/2014/main" id="{45CAD788-61EE-437E-82F6-05B5A83C1FC6}"/>
              </a:ext>
            </a:extLst>
          </p:cNvPr>
          <p:cNvSpPr>
            <a:spLocks noGrp="1"/>
          </p:cNvSpPr>
          <p:nvPr>
            <p:ph idx="1"/>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lstStyle/>
          <a:p>
            <a:r>
              <a:rPr lang="fr-FR" sz="1800" dirty="0">
                <a:effectLst/>
                <a:latin typeface="Calibri" panose="020F0502020204030204" pitchFamily="34" charset="0"/>
                <a:ea typeface="Calibri" panose="020F0502020204030204" pitchFamily="34" charset="0"/>
                <a:cs typeface="Times New Roman" panose="02020603050405020304" pitchFamily="18" charset="0"/>
              </a:rPr>
              <a:t>Et le calcul intégral me direz-vous ? C’est le processus inverse. A partir de la vitesse</a:t>
            </a:r>
            <a:r>
              <a:rPr lang="fr-FR" sz="1800" dirty="0">
                <a:latin typeface="Calibri" panose="020F0502020204030204" pitchFamily="34" charset="0"/>
                <a:ea typeface="Calibri" panose="020F0502020204030204" pitchFamily="34" charset="0"/>
                <a:cs typeface="Times New Roman" panose="02020603050405020304" pitchFamily="18" charset="0"/>
              </a:rPr>
              <a:t>, on</a:t>
            </a:r>
            <a:r>
              <a:rPr lang="fr-FR" sz="1800" dirty="0">
                <a:effectLst/>
                <a:latin typeface="Calibri" panose="020F0502020204030204" pitchFamily="34" charset="0"/>
                <a:ea typeface="Calibri" panose="020F0502020204030204" pitchFamily="34" charset="0"/>
                <a:cs typeface="Times New Roman" panose="02020603050405020304" pitchFamily="18" charset="0"/>
              </a:rPr>
              <a:t> peut calculer la distance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parcourrue</a:t>
            </a:r>
            <a:r>
              <a:rPr lang="fr-FR" sz="1800" dirty="0">
                <a:latin typeface="Calibri" panose="020F0502020204030204" pitchFamily="34" charset="0"/>
                <a:ea typeface="Calibri" panose="020F0502020204030204" pitchFamily="34" charset="0"/>
                <a:cs typeface="Times New Roman" panose="02020603050405020304" pitchFamily="18" charset="0"/>
              </a:rPr>
              <a:t>, de même avec l’accélération, on peut déterminer la vitesse puis la distance. </a:t>
            </a:r>
            <a:r>
              <a:rPr lang="fr-FR" sz="1800" dirty="0">
                <a:effectLst/>
                <a:latin typeface="Calibri" panose="020F0502020204030204" pitchFamily="34" charset="0"/>
                <a:ea typeface="Calibri" panose="020F0502020204030204" pitchFamily="34" charset="0"/>
                <a:cs typeface="Times New Roman" panose="02020603050405020304" pitchFamily="18" charset="0"/>
              </a:rPr>
              <a:t>Dans les smartphones, il y a ce qu’on appelle un accéléromètre et c’est, en partie, ce qui permet de calculer la distance parcourue lorsqu’on marche sans activer le GPS.</a:t>
            </a:r>
          </a:p>
          <a:p>
            <a:endParaRPr lang="fr-FR" sz="1800" dirty="0">
              <a:latin typeface="Calibri" panose="020F0502020204030204" pitchFamily="34" charset="0"/>
              <a:ea typeface="Calibri" panose="020F0502020204030204" pitchFamily="34" charset="0"/>
              <a:cs typeface="Times New Roman" panose="02020603050405020304" pitchFamily="18" charset="0"/>
            </a:endParaRPr>
          </a:p>
          <a:p>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1800" dirty="0">
              <a:latin typeface="Calibri" panose="020F0502020204030204" pitchFamily="34" charset="0"/>
              <a:ea typeface="Calibri" panose="020F0502020204030204" pitchFamily="34" charset="0"/>
              <a:cs typeface="Times New Roman" panose="02020603050405020304" pitchFamily="18" charset="0"/>
            </a:endParaRPr>
          </a:p>
          <a:p>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dirty="0">
                <a:effectLst/>
                <a:latin typeface="Calibri" panose="020F0502020204030204" pitchFamily="34" charset="0"/>
                <a:ea typeface="Calibri" panose="020F0502020204030204" pitchFamily="34" charset="0"/>
                <a:cs typeface="Times New Roman" panose="02020603050405020304" pitchFamily="18" charset="0"/>
              </a:rPr>
              <a:t>C’est un peu moins visible…</a:t>
            </a:r>
          </a:p>
          <a:p>
            <a:pPr marL="0" indent="0">
              <a:buNone/>
            </a:pPr>
            <a:endParaRPr lang="fr-FR" dirty="0"/>
          </a:p>
        </p:txBody>
      </p:sp>
      <p:pic>
        <p:nvPicPr>
          <p:cNvPr id="7" name="Image 6" descr="Résultat de recherche d'images pour &quot;accéléromètre&quot;">
            <a:extLst>
              <a:ext uri="{FF2B5EF4-FFF2-40B4-BE49-F238E27FC236}">
                <a16:creationId xmlns:a16="http://schemas.microsoft.com/office/drawing/2014/main" id="{BCB323B9-F269-43D2-83DD-18DA067038F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11495" y="2886146"/>
            <a:ext cx="2322261" cy="2230295"/>
          </a:xfrm>
          <a:prstGeom prst="rect">
            <a:avLst/>
          </a:prstGeom>
          <a:noFill/>
          <a:ln>
            <a:noFill/>
          </a:ln>
        </p:spPr>
      </p:pic>
    </p:spTree>
    <p:extLst>
      <p:ext uri="{BB962C8B-B14F-4D97-AF65-F5344CB8AC3E}">
        <p14:creationId xmlns:p14="http://schemas.microsoft.com/office/powerpoint/2010/main" val="57220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barn(inVertical)">
                                      <p:cBhvr>
                                        <p:cTn id="1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B24D72-68E3-46E3-AFCE-B60486ED4EEA}"/>
              </a:ext>
            </a:extLst>
          </p:cNvPr>
          <p:cNvSpPr>
            <a:spLocks noGrp="1"/>
          </p:cNvSpPr>
          <p:nvPr>
            <p:ph type="title"/>
          </p:nvPr>
        </p:nvSpPr>
        <p:spPr/>
        <p:txBody>
          <a:bodyPr>
            <a:noAutofit/>
          </a:bodyPr>
          <a:lstStyle/>
          <a:p>
            <a:pPr>
              <a:lnSpc>
                <a:spcPct val="115000"/>
              </a:lnSpc>
              <a:spcAft>
                <a:spcPts val="1000"/>
              </a:spcAft>
            </a:pPr>
            <a:r>
              <a:rPr lang="fr-FR" sz="3600" b="1" dirty="0">
                <a:effectLst/>
                <a:latin typeface="Calibri" panose="020F0502020204030204" pitchFamily="34" charset="0"/>
                <a:ea typeface="Calibri" panose="020F0502020204030204" pitchFamily="34" charset="0"/>
                <a:cs typeface="Times New Roman" panose="02020603050405020304" pitchFamily="18" charset="0"/>
              </a:rPr>
              <a:t>5 - Circuit RLC et réglage des fréquences radio et TV</a:t>
            </a:r>
            <a:endParaRPr lang="fr-FR" sz="3600" dirty="0"/>
          </a:p>
        </p:txBody>
      </p:sp>
      <p:sp>
        <p:nvSpPr>
          <p:cNvPr id="3" name="Espace réservé du contenu 2">
            <a:extLst>
              <a:ext uri="{FF2B5EF4-FFF2-40B4-BE49-F238E27FC236}">
                <a16:creationId xmlns:a16="http://schemas.microsoft.com/office/drawing/2014/main" id="{07BE3575-9141-4A66-87F8-F06BB17B8E90}"/>
              </a:ext>
            </a:extLst>
          </p:cNvPr>
          <p:cNvSpPr>
            <a:spLocks noGrp="1"/>
          </p:cNvSpPr>
          <p:nvPr>
            <p:ph idx="1"/>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lstStyle/>
          <a:p>
            <a:pPr>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Lorsqu’on écoute la radio et que l’on veut changer de fréquence, on utilise un circuit RLC</a:t>
            </a:r>
          </a:p>
          <a:p>
            <a:pPr>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Voir </a:t>
            </a:r>
            <a:r>
              <a:rPr lang="fr-FR"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http://www.tangentex.com/CircuitAccord.htm</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 3">
            <a:extLst>
              <a:ext uri="{FF2B5EF4-FFF2-40B4-BE49-F238E27FC236}">
                <a16:creationId xmlns:a16="http://schemas.microsoft.com/office/drawing/2014/main" id="{42339BDB-0320-4055-B791-E5ED6FC1EBA4}"/>
              </a:ext>
            </a:extLst>
          </p:cNvPr>
          <p:cNvPicPr/>
          <p:nvPr/>
        </p:nvPicPr>
        <p:blipFill>
          <a:blip r:embed="rId3">
            <a:extLst>
              <a:ext uri="{28A0092B-C50C-407E-A947-70E740481C1C}">
                <a14:useLocalDpi xmlns:a14="http://schemas.microsoft.com/office/drawing/2010/main" val="0"/>
              </a:ext>
            </a:extLst>
          </a:blip>
          <a:stretch>
            <a:fillRect/>
          </a:stretch>
        </p:blipFill>
        <p:spPr>
          <a:xfrm>
            <a:off x="7770401" y="2507016"/>
            <a:ext cx="3742045" cy="2949404"/>
          </a:xfrm>
          <a:prstGeom prst="rect">
            <a:avLst/>
          </a:prstGeom>
        </p:spPr>
      </p:pic>
      <p:sp>
        <p:nvSpPr>
          <p:cNvPr id="6" name="ZoneTexte 5">
            <a:extLst>
              <a:ext uri="{FF2B5EF4-FFF2-40B4-BE49-F238E27FC236}">
                <a16:creationId xmlns:a16="http://schemas.microsoft.com/office/drawing/2014/main" id="{30A47548-07B8-4F12-BB22-27BBC0A8E5D1}"/>
              </a:ext>
            </a:extLst>
          </p:cNvPr>
          <p:cNvSpPr txBox="1"/>
          <p:nvPr/>
        </p:nvSpPr>
        <p:spPr>
          <a:xfrm>
            <a:off x="838200" y="3274135"/>
            <a:ext cx="6932202" cy="710707"/>
          </a:xfrm>
          <a:prstGeom prst="rect">
            <a:avLst/>
          </a:prstGeom>
          <a:noFill/>
        </p:spPr>
        <p:txBody>
          <a:bodyPr wrap="square">
            <a:spAutoFit/>
          </a:bodyPr>
          <a:lstStyle/>
          <a:p>
            <a:pPr marL="285750" indent="-285750">
              <a:lnSpc>
                <a:spcPct val="115000"/>
              </a:lnSpc>
              <a:spcAft>
                <a:spcPts val="10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U avec les indices désigne la différence de potentiel (en Volt) et on montre en électricité qu’on a l’équation différentielle suivante</a:t>
            </a:r>
          </a:p>
        </p:txBody>
      </p:sp>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C86CCEC2-AD19-4B08-BB58-5F1F8B25F3B8}"/>
                  </a:ext>
                </a:extLst>
              </p:cNvPr>
              <p:cNvSpPr txBox="1"/>
              <p:nvPr/>
            </p:nvSpPr>
            <p:spPr>
              <a:xfrm>
                <a:off x="1847538" y="4223126"/>
                <a:ext cx="6093500" cy="65158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r-FR" i="1" smtClean="0">
                          <a:latin typeface="Cambria Math" panose="02040503050406030204" pitchFamily="18" charset="0"/>
                        </a:rPr>
                        <m:t>𝐿</m:t>
                      </m:r>
                      <m:sSub>
                        <m:sSubPr>
                          <m:ctrlPr>
                            <a:rPr lang="fr-FR" i="1">
                              <a:solidFill>
                                <a:srgbClr val="836967"/>
                              </a:solidFill>
                              <a:latin typeface="Cambria Math" panose="02040503050406030204" pitchFamily="18" charset="0"/>
                            </a:rPr>
                          </m:ctrlPr>
                        </m:sSubPr>
                        <m:e>
                          <m:r>
                            <a:rPr lang="fr-FR" i="1">
                              <a:latin typeface="Cambria Math" panose="02040503050406030204" pitchFamily="18" charset="0"/>
                            </a:rPr>
                            <m:t>𝐶</m:t>
                          </m:r>
                        </m:e>
                        <m:sub>
                          <m:r>
                            <a:rPr lang="fr-FR" i="1">
                              <a:latin typeface="Cambria Math" panose="02040503050406030204" pitchFamily="18" charset="0"/>
                            </a:rPr>
                            <m:t>𝑉</m:t>
                          </m:r>
                        </m:sub>
                      </m:sSub>
                      <m:f>
                        <m:fPr>
                          <m:ctrlPr>
                            <a:rPr lang="fr-FR" i="1">
                              <a:solidFill>
                                <a:srgbClr val="836967"/>
                              </a:solidFill>
                              <a:latin typeface="Cambria Math" panose="02040503050406030204" pitchFamily="18" charset="0"/>
                            </a:rPr>
                          </m:ctrlPr>
                        </m:fPr>
                        <m:num>
                          <m:r>
                            <a:rPr lang="fr-FR" i="1">
                              <a:latin typeface="Cambria Math" panose="02040503050406030204" pitchFamily="18" charset="0"/>
                            </a:rPr>
                            <m:t>𝑑</m:t>
                          </m:r>
                          <m:r>
                            <a:rPr lang="fr-FR" i="0">
                              <a:latin typeface="Cambria Math" panose="02040503050406030204" pitchFamily="18" charset="0"/>
                            </a:rPr>
                            <m:t>²</m:t>
                          </m:r>
                          <m:sSub>
                            <m:sSubPr>
                              <m:ctrlPr>
                                <a:rPr lang="fr-FR" i="1">
                                  <a:solidFill>
                                    <a:srgbClr val="836967"/>
                                  </a:solidFill>
                                  <a:latin typeface="Cambria Math" panose="02040503050406030204" pitchFamily="18" charset="0"/>
                                </a:rPr>
                              </m:ctrlPr>
                            </m:sSubPr>
                            <m:e>
                              <m:r>
                                <a:rPr lang="fr-FR" i="1">
                                  <a:latin typeface="Cambria Math" panose="02040503050406030204" pitchFamily="18" charset="0"/>
                                </a:rPr>
                                <m:t>𝑈</m:t>
                              </m:r>
                            </m:e>
                            <m:sub>
                              <m:r>
                                <a:rPr lang="fr-FR" i="1">
                                  <a:latin typeface="Cambria Math" panose="02040503050406030204" pitchFamily="18" charset="0"/>
                                </a:rPr>
                                <m:t>𝐶</m:t>
                              </m:r>
                            </m:sub>
                          </m:sSub>
                        </m:num>
                        <m:den>
                          <m:r>
                            <a:rPr lang="fr-FR" i="1">
                              <a:latin typeface="Cambria Math" panose="02040503050406030204" pitchFamily="18" charset="0"/>
                            </a:rPr>
                            <m:t>𝑑𝑡</m:t>
                          </m:r>
                          <m:r>
                            <a:rPr lang="fr-FR" i="0">
                              <a:latin typeface="Cambria Math" panose="02040503050406030204" pitchFamily="18" charset="0"/>
                            </a:rPr>
                            <m:t>²</m:t>
                          </m:r>
                        </m:den>
                      </m:f>
                      <m:r>
                        <a:rPr lang="fr-FR" i="0">
                          <a:latin typeface="Cambria Math" panose="02040503050406030204" pitchFamily="18" charset="0"/>
                        </a:rPr>
                        <m:t>+</m:t>
                      </m:r>
                      <m:r>
                        <a:rPr lang="fr-FR" i="1">
                          <a:latin typeface="Cambria Math" panose="02040503050406030204" pitchFamily="18" charset="0"/>
                        </a:rPr>
                        <m:t>𝑅</m:t>
                      </m:r>
                      <m:sSub>
                        <m:sSubPr>
                          <m:ctrlPr>
                            <a:rPr lang="fr-FR" i="1">
                              <a:solidFill>
                                <a:srgbClr val="836967"/>
                              </a:solidFill>
                              <a:latin typeface="Cambria Math" panose="02040503050406030204" pitchFamily="18" charset="0"/>
                            </a:rPr>
                          </m:ctrlPr>
                        </m:sSubPr>
                        <m:e>
                          <m:r>
                            <a:rPr lang="fr-FR" i="1">
                              <a:latin typeface="Cambria Math" panose="02040503050406030204" pitchFamily="18" charset="0"/>
                            </a:rPr>
                            <m:t>𝐶</m:t>
                          </m:r>
                        </m:e>
                        <m:sub>
                          <m:r>
                            <a:rPr lang="fr-FR" i="1">
                              <a:latin typeface="Cambria Math" panose="02040503050406030204" pitchFamily="18" charset="0"/>
                            </a:rPr>
                            <m:t>𝑉</m:t>
                          </m:r>
                        </m:sub>
                      </m:sSub>
                      <m:f>
                        <m:fPr>
                          <m:ctrlPr>
                            <a:rPr lang="fr-FR" i="1">
                              <a:solidFill>
                                <a:srgbClr val="836967"/>
                              </a:solidFill>
                              <a:latin typeface="Cambria Math" panose="02040503050406030204" pitchFamily="18" charset="0"/>
                            </a:rPr>
                          </m:ctrlPr>
                        </m:fPr>
                        <m:num>
                          <m:r>
                            <a:rPr lang="fr-FR" i="1">
                              <a:latin typeface="Cambria Math" panose="02040503050406030204" pitchFamily="18" charset="0"/>
                            </a:rPr>
                            <m:t>𝑑</m:t>
                          </m:r>
                          <m:sSub>
                            <m:sSubPr>
                              <m:ctrlPr>
                                <a:rPr lang="fr-FR" i="1">
                                  <a:solidFill>
                                    <a:srgbClr val="836967"/>
                                  </a:solidFill>
                                  <a:latin typeface="Cambria Math" panose="02040503050406030204" pitchFamily="18" charset="0"/>
                                </a:rPr>
                              </m:ctrlPr>
                            </m:sSubPr>
                            <m:e>
                              <m:r>
                                <a:rPr lang="fr-FR" i="1">
                                  <a:latin typeface="Cambria Math" panose="02040503050406030204" pitchFamily="18" charset="0"/>
                                </a:rPr>
                                <m:t>𝑈</m:t>
                              </m:r>
                            </m:e>
                            <m:sub>
                              <m:r>
                                <a:rPr lang="fr-FR" i="1">
                                  <a:latin typeface="Cambria Math" panose="02040503050406030204" pitchFamily="18" charset="0"/>
                                </a:rPr>
                                <m:t>𝐶</m:t>
                              </m:r>
                            </m:sub>
                          </m:sSub>
                        </m:num>
                        <m:den>
                          <m:r>
                            <a:rPr lang="fr-FR" i="1">
                              <a:latin typeface="Cambria Math" panose="02040503050406030204" pitchFamily="18" charset="0"/>
                            </a:rPr>
                            <m:t>𝑑𝑡</m:t>
                          </m:r>
                        </m:den>
                      </m:f>
                      <m:r>
                        <a:rPr lang="fr-FR" i="0">
                          <a:latin typeface="Cambria Math" panose="02040503050406030204" pitchFamily="18" charset="0"/>
                        </a:rPr>
                        <m:t>+</m:t>
                      </m:r>
                      <m:sSub>
                        <m:sSubPr>
                          <m:ctrlPr>
                            <a:rPr lang="fr-FR" i="1">
                              <a:solidFill>
                                <a:srgbClr val="836967"/>
                              </a:solidFill>
                              <a:latin typeface="Cambria Math" panose="02040503050406030204" pitchFamily="18" charset="0"/>
                            </a:rPr>
                          </m:ctrlPr>
                        </m:sSubPr>
                        <m:e>
                          <m:r>
                            <a:rPr lang="fr-FR" i="1">
                              <a:latin typeface="Cambria Math" panose="02040503050406030204" pitchFamily="18" charset="0"/>
                            </a:rPr>
                            <m:t>𝑈</m:t>
                          </m:r>
                        </m:e>
                        <m:sub>
                          <m:r>
                            <a:rPr lang="fr-FR" i="1">
                              <a:latin typeface="Cambria Math" panose="02040503050406030204" pitchFamily="18" charset="0"/>
                            </a:rPr>
                            <m:t>𝐶</m:t>
                          </m:r>
                        </m:sub>
                      </m:sSub>
                      <m:r>
                        <a:rPr lang="fr-FR" i="0">
                          <a:latin typeface="Cambria Math" panose="02040503050406030204" pitchFamily="18" charset="0"/>
                        </a:rPr>
                        <m:t>=</m:t>
                      </m:r>
                      <m:r>
                        <a:rPr lang="fr-FR" i="1">
                          <a:latin typeface="Cambria Math" panose="02040503050406030204" pitchFamily="18" charset="0"/>
                        </a:rPr>
                        <m:t>𝐸</m:t>
                      </m:r>
                    </m:oMath>
                  </m:oMathPara>
                </a14:m>
                <a:endParaRPr lang="fr-FR" dirty="0"/>
              </a:p>
            </p:txBody>
          </p:sp>
        </mc:Choice>
        <mc:Fallback xmlns="">
          <p:sp>
            <p:nvSpPr>
              <p:cNvPr id="8" name="ZoneTexte 7">
                <a:extLst>
                  <a:ext uri="{FF2B5EF4-FFF2-40B4-BE49-F238E27FC236}">
                    <a16:creationId xmlns:a16="http://schemas.microsoft.com/office/drawing/2014/main" id="{C86CCEC2-AD19-4B08-BB58-5F1F8B25F3B8}"/>
                  </a:ext>
                </a:extLst>
              </p:cNvPr>
              <p:cNvSpPr txBox="1">
                <a:spLocks noRot="1" noChangeAspect="1" noMove="1" noResize="1" noEditPoints="1" noAdjustHandles="1" noChangeArrowheads="1" noChangeShapeType="1" noTextEdit="1"/>
              </p:cNvSpPr>
              <p:nvPr/>
            </p:nvSpPr>
            <p:spPr>
              <a:xfrm>
                <a:off x="1847538" y="4223126"/>
                <a:ext cx="6093500" cy="651589"/>
              </a:xfrm>
              <a:prstGeom prst="rect">
                <a:avLst/>
              </a:prstGeom>
              <a:blipFill>
                <a:blip r:embed="rId4"/>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187EF519-64CF-49DD-B681-5733FC451B2B}"/>
                  </a:ext>
                </a:extLst>
              </p:cNvPr>
              <p:cNvSpPr txBox="1"/>
              <p:nvPr/>
            </p:nvSpPr>
            <p:spPr>
              <a:xfrm>
                <a:off x="838199" y="5456420"/>
                <a:ext cx="9085290" cy="710003"/>
              </a:xfrm>
              <a:prstGeom prst="rect">
                <a:avLst/>
              </a:prstGeom>
              <a:noFill/>
            </p:spPr>
            <p:txBody>
              <a:bodyPr wrap="square">
                <a:spAutoFit/>
              </a:bodyPr>
              <a:lstStyle/>
              <a:p>
                <a:pPr marL="285750" indent="-285750">
                  <a:lnSpc>
                    <a:spcPct val="115000"/>
                  </a:lnSpc>
                  <a:spcAft>
                    <a:spcPts val="1000"/>
                  </a:spcAft>
                  <a:buFont typeface="Arial" panose="020B0604020202020204" pitchFamily="34" charset="0"/>
                  <a:buChar char="•"/>
                </a:pP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Où </a:t>
                </a:r>
                <a14:m>
                  <m:oMath xmlns:m="http://schemas.openxmlformats.org/officeDocument/2006/math">
                    <m:sSub>
                      <m:sSubPr>
                        <m:ctrlPr>
                          <a:rPr lang="fr-FR"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18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1800" i="1">
                            <a:effectLst/>
                            <a:latin typeface="Cambria Math" panose="02040503050406030204" pitchFamily="18" charset="0"/>
                            <a:ea typeface="Calibri" panose="020F0502020204030204" pitchFamily="34" charset="0"/>
                            <a:cs typeface="Times New Roman" panose="02020603050405020304" pitchFamily="18" charset="0"/>
                          </a:rPr>
                          <m:t>𝑉</m:t>
                        </m:r>
                      </m:sub>
                    </m:sSub>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désigne la capacité que l’on fait varier pour avoir sa station préférée,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𝐿</m:t>
                    </m:r>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désigne l’inductance (mot barbare) du circuit,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𝑅</m:t>
                    </m:r>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la résistance du circuit et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𝐸</m:t>
                    </m:r>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le signal reçu.</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ZoneTexte 9">
                <a:extLst>
                  <a:ext uri="{FF2B5EF4-FFF2-40B4-BE49-F238E27FC236}">
                    <a16:creationId xmlns:a16="http://schemas.microsoft.com/office/drawing/2014/main" id="{187EF519-64CF-49DD-B681-5733FC451B2B}"/>
                  </a:ext>
                </a:extLst>
              </p:cNvPr>
              <p:cNvSpPr txBox="1">
                <a:spLocks noRot="1" noChangeAspect="1" noMove="1" noResize="1" noEditPoints="1" noAdjustHandles="1" noChangeArrowheads="1" noChangeShapeType="1" noTextEdit="1"/>
              </p:cNvSpPr>
              <p:nvPr/>
            </p:nvSpPr>
            <p:spPr>
              <a:xfrm>
                <a:off x="838199" y="5456420"/>
                <a:ext cx="9085290" cy="710003"/>
              </a:xfrm>
              <a:prstGeom prst="rect">
                <a:avLst/>
              </a:prstGeom>
              <a:blipFill>
                <a:blip r:embed="rId5"/>
                <a:stretch>
                  <a:fillRect l="-402" t="-855" b="-12821"/>
                </a:stretch>
              </a:blipFill>
            </p:spPr>
            <p:txBody>
              <a:bodyPr/>
              <a:lstStyle/>
              <a:p>
                <a:r>
                  <a:rPr lang="fr-FR">
                    <a:noFill/>
                  </a:rPr>
                  <a:t> </a:t>
                </a:r>
              </a:p>
            </p:txBody>
          </p:sp>
        </mc:Fallback>
      </mc:AlternateContent>
    </p:spTree>
    <p:extLst>
      <p:ext uri="{BB962C8B-B14F-4D97-AF65-F5344CB8AC3E}">
        <p14:creationId xmlns:p14="http://schemas.microsoft.com/office/powerpoint/2010/main" val="118619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DCF6CFB-F47E-40D3-9925-4936E3856AB9}"/>
              </a:ext>
            </a:extLst>
          </p:cNvPr>
          <p:cNvSpPr txBox="1"/>
          <p:nvPr/>
        </p:nvSpPr>
        <p:spPr>
          <a:xfrm>
            <a:off x="224853" y="410182"/>
            <a:ext cx="10777927" cy="160428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285750" indent="-285750">
              <a:lnSpc>
                <a:spcPct val="115000"/>
              </a:lnSpc>
              <a:spcAft>
                <a:spcPts val="1000"/>
              </a:spcAft>
              <a:buFont typeface="Arial" panose="020B0604020202020204" pitchFamily="34" charset="0"/>
              <a:buChar char="•"/>
            </a:pP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L’accord sur la fréquence utilise le phénomène de résonance, la même chose que lorsque l’on pousse son petit enfant sur une balançoire….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fr-FR"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https://fr.wikipedia.org/wiki/Circuit_RLC</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que l’on peut visualiser sur un graphique :</a:t>
            </a:r>
          </a:p>
        </p:txBody>
      </p:sp>
      <p:pic>
        <p:nvPicPr>
          <p:cNvPr id="6" name="Image 5">
            <a:extLst>
              <a:ext uri="{FF2B5EF4-FFF2-40B4-BE49-F238E27FC236}">
                <a16:creationId xmlns:a16="http://schemas.microsoft.com/office/drawing/2014/main" id="{5CDC79BC-21BD-47C8-B314-984A6C386B2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720714" y="2379450"/>
            <a:ext cx="6003561" cy="3646596"/>
          </a:xfrm>
          <a:prstGeom prst="rect">
            <a:avLst/>
          </a:prstGeom>
        </p:spPr>
      </p:pic>
    </p:spTree>
    <p:extLst>
      <p:ext uri="{BB962C8B-B14F-4D97-AF65-F5344CB8AC3E}">
        <p14:creationId xmlns:p14="http://schemas.microsoft.com/office/powerpoint/2010/main" val="133849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E36582-D164-46CA-95AF-1588F476D838}"/>
              </a:ext>
            </a:extLst>
          </p:cNvPr>
          <p:cNvSpPr>
            <a:spLocks noGrp="1"/>
          </p:cNvSpPr>
          <p:nvPr>
            <p:ph type="title"/>
          </p:nvPr>
        </p:nvSpPr>
        <p:spPr/>
        <p:txBody>
          <a:bodyPr>
            <a:normAutofit/>
          </a:bodyPr>
          <a:lstStyle/>
          <a:p>
            <a:pPr>
              <a:lnSpc>
                <a:spcPct val="115000"/>
              </a:lnSpc>
              <a:spcAft>
                <a:spcPts val="1000"/>
              </a:spcAft>
            </a:pPr>
            <a:r>
              <a:rPr lang="fr-FR" sz="4400" b="1" dirty="0">
                <a:effectLst/>
                <a:latin typeface="Calibri" panose="020F0502020204030204" pitchFamily="34" charset="0"/>
                <a:ea typeface="Calibri" panose="020F0502020204030204" pitchFamily="34" charset="0"/>
                <a:cs typeface="Times New Roman" panose="02020603050405020304" pitchFamily="18" charset="0"/>
              </a:rPr>
              <a:t>6 - Optimisation</a:t>
            </a:r>
            <a:endParaRPr lang="fr-FR" dirty="0"/>
          </a:p>
        </p:txBody>
      </p:sp>
      <p:sp>
        <p:nvSpPr>
          <p:cNvPr id="3" name="Espace réservé du contenu 2">
            <a:extLst>
              <a:ext uri="{FF2B5EF4-FFF2-40B4-BE49-F238E27FC236}">
                <a16:creationId xmlns:a16="http://schemas.microsoft.com/office/drawing/2014/main" id="{39595BD5-64F7-4975-B4ED-E19907869AA3}"/>
              </a:ext>
            </a:extLst>
          </p:cNvPr>
          <p:cNvSpPr>
            <a:spLocks noGrp="1"/>
          </p:cNvSpPr>
          <p:nvPr>
            <p:ph idx="1"/>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lstStyle/>
          <a:p>
            <a:pPr>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 transport optimal</a:t>
            </a:r>
          </a:p>
          <a:p>
            <a:pPr>
              <a:lnSpc>
                <a:spcPct val="115000"/>
              </a:lnSpc>
              <a:spcAft>
                <a:spcPts val="1000"/>
              </a:spcAft>
            </a:pPr>
            <a:r>
              <a:rPr lang="fr-FR"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http://images.math.cnrs.fr/pdf2004/Villani.pdf</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Comme je pense qu’il n’y a pas de transporteur parmi vous, je vais faire l’impasse (c’est l’une des marottes de notre Cédric national).</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dirty="0"/>
          </a:p>
        </p:txBody>
      </p:sp>
    </p:spTree>
    <p:extLst>
      <p:ext uri="{BB962C8B-B14F-4D97-AF65-F5344CB8AC3E}">
        <p14:creationId xmlns:p14="http://schemas.microsoft.com/office/powerpoint/2010/main" val="369738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2D3A3A-F3D7-4D6B-A443-C6B6B597283A}"/>
              </a:ext>
            </a:extLst>
          </p:cNvPr>
          <p:cNvSpPr>
            <a:spLocks noGrp="1"/>
          </p:cNvSpPr>
          <p:nvPr>
            <p:ph type="title"/>
          </p:nvPr>
        </p:nvSpPr>
        <p:spPr/>
        <p:txBody>
          <a:bodyPr>
            <a:normAutofit/>
          </a:bodyPr>
          <a:lstStyle/>
          <a:p>
            <a:r>
              <a:rPr lang="fr-FR" b="1" dirty="0">
                <a:effectLst/>
                <a:latin typeface="Calibri" panose="020F0502020204030204" pitchFamily="34" charset="0"/>
                <a:ea typeface="Calibri" panose="020F0502020204030204" pitchFamily="34" charset="0"/>
                <a:cs typeface="Times New Roman" panose="02020603050405020304" pitchFamily="18" charset="0"/>
              </a:rPr>
              <a:t>7 - Modélisation d’une pandémie</a:t>
            </a:r>
            <a:endParaRPr lang="fr-FR" dirty="0"/>
          </a:p>
        </p:txBody>
      </p:sp>
      <p:sp>
        <p:nvSpPr>
          <p:cNvPr id="3" name="Espace réservé du contenu 2">
            <a:extLst>
              <a:ext uri="{FF2B5EF4-FFF2-40B4-BE49-F238E27FC236}">
                <a16:creationId xmlns:a16="http://schemas.microsoft.com/office/drawing/2014/main" id="{9E85956A-9F74-4C26-BBB6-BBFB1041AC0F}"/>
              </a:ext>
            </a:extLst>
          </p:cNvPr>
          <p:cNvSpPr>
            <a:spLocks noGrp="1"/>
          </p:cNvSpPr>
          <p:nvPr>
            <p:ph idx="1"/>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lstStyle/>
          <a:p>
            <a:pPr>
              <a:lnSpc>
                <a:spcPct val="115000"/>
              </a:lnSpc>
              <a:spcAft>
                <a:spcPts val="1000"/>
              </a:spcAft>
            </a:pPr>
            <a:r>
              <a:rPr lang="fr-FR" sz="1800" u="sng" kern="1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https://interstices.info/mo</a:t>
            </a:r>
            <a:r>
              <a:rPr lang="fr-FR" sz="1800" u="sng" kern="1800"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2"/>
              </a:rPr>
              <a:t>deliser-la-propagation-dune-epidemie</a:t>
            </a:r>
            <a:r>
              <a:rPr lang="fr-FR" sz="1800" u="sng" kern="1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a:t>
            </a:r>
            <a:r>
              <a:rPr lang="fr-FR" sz="1800" dirty="0">
                <a:solidFill>
                  <a:srgbClr val="69718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500"/>
              </a:spcAft>
            </a:pPr>
            <a:r>
              <a:rPr lang="fr-F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 modèle de base est appelé </a:t>
            </a:r>
            <a:r>
              <a:rPr lang="fr-FR"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SIR</a:t>
            </a:r>
            <a:r>
              <a:rPr lang="fr-F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où </a:t>
            </a:r>
            <a:r>
              <a:rPr lang="fr-FR"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fr-F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désigne, au sein de la population concernée, les individus Sains (ou Susceptibles d’être infectés), </a:t>
            </a:r>
            <a:r>
              <a:rPr lang="fr-FR"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fr-F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désigne ceux qui sont Infectés et </a:t>
            </a:r>
            <a:r>
              <a:rPr lang="fr-FR"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
            </a:r>
            <a:r>
              <a:rPr lang="fr-F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ceux qui sont Rétablis (</a:t>
            </a:r>
            <a:r>
              <a:rPr lang="fr-FR" sz="180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Recovered</a:t>
            </a:r>
            <a:r>
              <a:rPr lang="fr-F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en anglais) et ne peuvent plus être infectés, sous l’hypothèse, liée à ce premier modèle, qu’un individu guéri est définitivement immunisé. L’effectif de chacune de ces populations est évidemment variable dans le temps, modélisable de ce fait par une fonction de la variable indépendante t, le temps : </a:t>
            </a:r>
            <a:r>
              <a:rPr lang="fr-FR"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a:t>
            </a:r>
            <a:r>
              <a:rPr lang="fr-F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FR"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I(t)</a:t>
            </a:r>
            <a:r>
              <a:rPr lang="fr-F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et </a:t>
            </a:r>
            <a:r>
              <a:rPr lang="fr-FR"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R(t)</a:t>
            </a:r>
            <a:r>
              <a:rPr lang="fr-F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Si, au cours de la propagation de l’épidémie, l’effectif </a:t>
            </a:r>
            <a:r>
              <a:rPr lang="fr-FR"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r>
              <a:rPr lang="fr-F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 la population totale peut être considéré constant, on écrit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500"/>
              </a:spcAft>
            </a:pPr>
            <a:r>
              <a:rPr lang="fr-FR"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 + I(t) + R(t) = P</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 système peut être représenté graphiquement par un ensemble de trois compartiments connectés par des flux d’individus qui passent de l’un à l’autre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373942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70E76C25-C216-44B2-9DBB-68666CBE9C1A}"/>
              </a:ext>
            </a:extLst>
          </p:cNvPr>
          <p:cNvSpPr txBox="1"/>
          <p:nvPr/>
        </p:nvSpPr>
        <p:spPr>
          <a:xfrm>
            <a:off x="685800" y="430844"/>
            <a:ext cx="10943948" cy="71070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a:lnSpc>
                <a:spcPct val="115000"/>
              </a:lnSpc>
              <a:spcAft>
                <a:spcPts val="1500"/>
              </a:spcAft>
            </a:pPr>
            <a:r>
              <a:rPr lang="fr-F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Une analogie peut être faite avec des réservoirs d’eau entre lesquels s’écoulent des flux. La valeur d’une variable d’état est la hauteur d’eau du réservoir correspondant.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 6">
            <a:extLst>
              <a:ext uri="{FF2B5EF4-FFF2-40B4-BE49-F238E27FC236}">
                <a16:creationId xmlns:a16="http://schemas.microsoft.com/office/drawing/2014/main" id="{423FFC28-3276-48BA-A8E2-295C1AA6E3E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398853" y="1433441"/>
            <a:ext cx="5295900" cy="1191260"/>
          </a:xfrm>
          <a:prstGeom prst="rect">
            <a:avLst/>
          </a:prstGeom>
          <a:noFill/>
          <a:ln>
            <a:noFill/>
          </a:ln>
        </p:spPr>
      </p:pic>
      <p:sp>
        <p:nvSpPr>
          <p:cNvPr id="10" name="ZoneTexte 9">
            <a:extLst>
              <a:ext uri="{FF2B5EF4-FFF2-40B4-BE49-F238E27FC236}">
                <a16:creationId xmlns:a16="http://schemas.microsoft.com/office/drawing/2014/main" id="{55C26EE6-8F00-489E-8B3F-DD6C410EA48C}"/>
              </a:ext>
            </a:extLst>
          </p:cNvPr>
          <p:cNvSpPr txBox="1"/>
          <p:nvPr/>
        </p:nvSpPr>
        <p:spPr>
          <a:xfrm>
            <a:off x="685800" y="2916591"/>
            <a:ext cx="10722006" cy="102925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algn="ctr">
              <a:lnSpc>
                <a:spcPct val="115000"/>
              </a:lnSpc>
              <a:spcAft>
                <a:spcPts val="1500"/>
              </a:spcAft>
            </a:pPr>
            <a:r>
              <a:rPr lang="fr-F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Diagramme des flux d’individus dans le modèle </a:t>
            </a:r>
            <a:r>
              <a:rPr lang="fr-FR"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SIR</a:t>
            </a:r>
            <a:r>
              <a:rPr lang="fr-F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br>
              <a:rPr lang="fr-F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fr-F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Les valeurs des flux entre les réservoirs sont fonction des hauteurs d’eau, qui elles-mêmes varient sous l’effet de ces flux.</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ZoneTexte 11">
            <a:extLst>
              <a:ext uri="{FF2B5EF4-FFF2-40B4-BE49-F238E27FC236}">
                <a16:creationId xmlns:a16="http://schemas.microsoft.com/office/drawing/2014/main" id="{1CAB2EBC-3A15-4FFF-8881-7FEBC69DBE8F}"/>
              </a:ext>
            </a:extLst>
          </p:cNvPr>
          <p:cNvSpPr txBox="1"/>
          <p:nvPr/>
        </p:nvSpPr>
        <p:spPr>
          <a:xfrm>
            <a:off x="685799" y="4066804"/>
            <a:ext cx="10722005" cy="147732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r>
              <a:rPr lang="fr-FR" sz="1800" dirty="0">
                <a:effectLst/>
                <a:latin typeface="Calibri" panose="020F0502020204030204" pitchFamily="34" charset="0"/>
                <a:ea typeface="Times New Roman" panose="02020603050405020304" pitchFamily="18" charset="0"/>
              </a:rPr>
              <a:t>L’épidémie se propage par les contacts entre les individus infectés et les individus sains. Le nombre de ces contacts est proportionnel à S et à I, effectifs respectifs des populations d’individus sains et infectés. Les malades guérissent en moyenne au bout d’un temps λ ; ils sont alors immunisés et ne peuvent plus, ni infecter d’autres personnes, ni être réinfectés.</a:t>
            </a:r>
            <a:br>
              <a:rPr lang="fr-FR" sz="1800" dirty="0">
                <a:effectLst/>
                <a:latin typeface="Calibri" panose="020F0502020204030204" pitchFamily="34" charset="0"/>
                <a:ea typeface="Times New Roman" panose="02020603050405020304" pitchFamily="18" charset="0"/>
              </a:rPr>
            </a:br>
            <a:endParaRPr lang="fr-FR" dirty="0"/>
          </a:p>
        </p:txBody>
      </p:sp>
    </p:spTree>
    <p:extLst>
      <p:ext uri="{BB962C8B-B14F-4D97-AF65-F5344CB8AC3E}">
        <p14:creationId xmlns:p14="http://schemas.microsoft.com/office/powerpoint/2010/main" val="320846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ZoneTexte 2">
                <a:extLst>
                  <a:ext uri="{FF2B5EF4-FFF2-40B4-BE49-F238E27FC236}">
                    <a16:creationId xmlns:a16="http://schemas.microsoft.com/office/drawing/2014/main" id="{98BD08E5-94C7-45DA-8BCE-88F64CFF0F2C}"/>
                  </a:ext>
                </a:extLst>
              </p:cNvPr>
              <p:cNvSpPr txBox="1"/>
              <p:nvPr/>
            </p:nvSpPr>
            <p:spPr>
              <a:xfrm>
                <a:off x="756820" y="289668"/>
                <a:ext cx="9834239" cy="170027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a:lnSpc>
                    <a:spcPct val="115000"/>
                  </a:lnSpc>
                  <a:spcAft>
                    <a:spcPts val="1500"/>
                  </a:spcAft>
                </a:pPr>
                <a:r>
                  <a:rPr lang="fr-F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 peut écrire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500"/>
                  </a:spcAft>
                </a:pPr>
                <a14:m>
                  <m:oMathPara xmlns:m="http://schemas.openxmlformats.org/officeDocument/2006/math">
                    <m:oMathParaPr>
                      <m:jc m:val="centerGroup"/>
                    </m:oMathParaPr>
                    <m:oMath xmlns:m="http://schemas.openxmlformats.org/officeDocument/2006/math">
                      <m:f>
                        <m:fPr>
                          <m:ctrlPr>
                            <a:rPr lang="fr-FR" i="1">
                              <a:latin typeface="Cambria Math" panose="02040503050406030204" pitchFamily="18" charset="0"/>
                            </a:rPr>
                          </m:ctrlPr>
                        </m:fPr>
                        <m:num>
                          <m:r>
                            <a:rPr lang="fr-FR" i="1">
                              <a:latin typeface="Cambria Math" panose="02040503050406030204" pitchFamily="18" charset="0"/>
                            </a:rPr>
                            <m:t>𝑑</m:t>
                          </m:r>
                          <m:r>
                            <a:rPr lang="fr-FR" i="1">
                              <a:latin typeface="Cambria Math" panose="02040503050406030204" pitchFamily="18" charset="0"/>
                            </a:rPr>
                            <m:t> </m:t>
                          </m:r>
                          <m:r>
                            <a:rPr lang="fr-FR" i="1">
                              <a:latin typeface="Cambria Math" panose="02040503050406030204" pitchFamily="18" charset="0"/>
                            </a:rPr>
                            <m:t>𝐼</m:t>
                          </m:r>
                        </m:num>
                        <m:den>
                          <m:r>
                            <a:rPr lang="fr-FR" i="1">
                              <a:latin typeface="Cambria Math" panose="02040503050406030204" pitchFamily="18" charset="0"/>
                            </a:rPr>
                            <m:t>𝑑</m:t>
                          </m:r>
                          <m:r>
                            <a:rPr lang="fr-FR" i="1">
                              <a:latin typeface="Cambria Math" panose="02040503050406030204" pitchFamily="18" charset="0"/>
                            </a:rPr>
                            <m:t> </m:t>
                          </m:r>
                          <m:r>
                            <a:rPr lang="fr-FR" i="1">
                              <a:latin typeface="Cambria Math" panose="02040503050406030204" pitchFamily="18" charset="0"/>
                            </a:rPr>
                            <m:t>𝑡</m:t>
                          </m:r>
                        </m:den>
                      </m:f>
                      <m:r>
                        <a:rPr lang="fr-FR" i="1">
                          <a:latin typeface="Cambria Math" panose="02040503050406030204" pitchFamily="18" charset="0"/>
                        </a:rPr>
                        <m:t>=</m:t>
                      </m:r>
                      <m:r>
                        <a:rPr lang="fr-FR" i="1">
                          <a:latin typeface="Cambria Math" panose="02040503050406030204" pitchFamily="18" charset="0"/>
                        </a:rPr>
                        <m:t>𝛽</m:t>
                      </m:r>
                      <m:r>
                        <a:rPr lang="fr-FR" i="1">
                          <a:latin typeface="Cambria Math" panose="02040503050406030204" pitchFamily="18" charset="0"/>
                        </a:rPr>
                        <m:t>𝐼𝑆</m:t>
                      </m:r>
                      <m:r>
                        <a:rPr lang="fr-FR" i="1">
                          <a:latin typeface="Cambria Math" panose="02040503050406030204" pitchFamily="18" charset="0"/>
                        </a:rPr>
                        <m:t>−</m:t>
                      </m:r>
                      <m:f>
                        <m:fPr>
                          <m:ctrlPr>
                            <a:rPr lang="fr-FR" i="1">
                              <a:latin typeface="Cambria Math" panose="02040503050406030204" pitchFamily="18" charset="0"/>
                            </a:rPr>
                          </m:ctrlPr>
                        </m:fPr>
                        <m:num>
                          <m:r>
                            <a:rPr lang="fr-FR" i="1">
                              <a:latin typeface="Cambria Math" panose="02040503050406030204" pitchFamily="18" charset="0"/>
                            </a:rPr>
                            <m:t>𝐼</m:t>
                          </m:r>
                        </m:num>
                        <m:den>
                          <m:r>
                            <a:rPr lang="fr-FR" i="1">
                              <a:latin typeface="Cambria Math" panose="02040503050406030204" pitchFamily="18" charset="0"/>
                            </a:rPr>
                            <m:t>𝜆</m:t>
                          </m:r>
                        </m:den>
                      </m:f>
                    </m:oMath>
                  </m:oMathPara>
                </a14:m>
                <a:endParaRPr lang="fr-FR" dirty="0"/>
              </a:p>
              <a:p>
                <a:pPr>
                  <a:lnSpc>
                    <a:spcPct val="115000"/>
                  </a:lnSpc>
                  <a:spcAft>
                    <a:spcPts val="150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ZoneTexte 2">
                <a:extLst>
                  <a:ext uri="{FF2B5EF4-FFF2-40B4-BE49-F238E27FC236}">
                    <a16:creationId xmlns:a16="http://schemas.microsoft.com/office/drawing/2014/main" id="{98BD08E5-94C7-45DA-8BCE-88F64CFF0F2C}"/>
                  </a:ext>
                </a:extLst>
              </p:cNvPr>
              <p:cNvSpPr txBox="1">
                <a:spLocks noRot="1" noChangeAspect="1" noMove="1" noResize="1" noEditPoints="1" noAdjustHandles="1" noChangeArrowheads="1" noChangeShapeType="1" noTextEdit="1"/>
              </p:cNvSpPr>
              <p:nvPr/>
            </p:nvSpPr>
            <p:spPr>
              <a:xfrm>
                <a:off x="756820" y="289668"/>
                <a:ext cx="9834239" cy="1700274"/>
              </a:xfrm>
              <a:prstGeom prst="rect">
                <a:avLst/>
              </a:prstGeom>
              <a:blipFill>
                <a:blip r:embed="rId2"/>
                <a:stretch>
                  <a:fillRect l="-496" t="-719"/>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5" name="ZoneTexte 4">
                <a:extLst>
                  <a:ext uri="{FF2B5EF4-FFF2-40B4-BE49-F238E27FC236}">
                    <a16:creationId xmlns:a16="http://schemas.microsoft.com/office/drawing/2014/main" id="{ED67BAB5-79AE-46AC-A844-11F9CF250DED}"/>
                  </a:ext>
                </a:extLst>
              </p:cNvPr>
              <p:cNvSpPr txBox="1"/>
              <p:nvPr/>
            </p:nvSpPr>
            <p:spPr>
              <a:xfrm>
                <a:off x="756820" y="2355877"/>
                <a:ext cx="9479132" cy="140038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a:lnSpc>
                    <a:spcPct val="115000"/>
                  </a:lnSpc>
                  <a:spcAft>
                    <a:spcPts val="1500"/>
                  </a:spcAft>
                </a:pPr>
                <a:r>
                  <a:rPr lang="fr-F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L’effectif de la population saine diminue symétriquement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500"/>
                  </a:spcAft>
                </a:pPr>
                <a14:m>
                  <m:oMathPara xmlns:m="http://schemas.openxmlformats.org/officeDocument/2006/math">
                    <m:oMathParaPr>
                      <m:jc m:val="centerGroup"/>
                    </m:oMathParaPr>
                    <m:oMath xmlns:m="http://schemas.openxmlformats.org/officeDocument/2006/math">
                      <m:f>
                        <m:fPr>
                          <m:ctrlPr>
                            <a:rPr lang="fr-FR" sz="1800" i="1">
                              <a:effectLst/>
                              <a:latin typeface="Cambria Math" panose="02040503050406030204" pitchFamily="18" charset="0"/>
                              <a:ea typeface="Times New Roman" panose="02020603050405020304" pitchFamily="18" charset="0"/>
                              <a:cs typeface="Calibri" panose="020F0502020204030204" pitchFamily="34" charset="0"/>
                            </a:rPr>
                          </m:ctrlPr>
                        </m:fPr>
                        <m:num>
                          <m:r>
                            <a:rPr lang="fr-FR" sz="18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𝑑</m:t>
                          </m:r>
                          <m:r>
                            <a:rPr lang="fr-FR" sz="18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 </m:t>
                          </m:r>
                          <m:r>
                            <a:rPr lang="fr-FR" sz="18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𝑆</m:t>
                          </m:r>
                        </m:num>
                        <m:den>
                          <m:r>
                            <a:rPr lang="fr-FR" sz="18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𝑑</m:t>
                          </m:r>
                          <m:r>
                            <a:rPr lang="fr-FR" sz="18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 </m:t>
                          </m:r>
                          <m:r>
                            <a:rPr lang="fr-FR" sz="18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𝑡</m:t>
                          </m:r>
                        </m:den>
                      </m:f>
                      <m:r>
                        <a:rPr lang="fr-FR" sz="18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m:t>
                      </m:r>
                      <m:r>
                        <a:rPr lang="fr-FR" sz="18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𝛽</m:t>
                      </m:r>
                      <m:r>
                        <a:rPr lang="fr-FR" sz="18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𝐼𝑆</m:t>
                      </m:r>
                    </m:oMath>
                  </m:oMathPara>
                </a14:m>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5" name="ZoneTexte 4">
                <a:extLst>
                  <a:ext uri="{FF2B5EF4-FFF2-40B4-BE49-F238E27FC236}">
                    <a16:creationId xmlns:a16="http://schemas.microsoft.com/office/drawing/2014/main" id="{ED67BAB5-79AE-46AC-A844-11F9CF250DED}"/>
                  </a:ext>
                </a:extLst>
              </p:cNvPr>
              <p:cNvSpPr txBox="1">
                <a:spLocks noRot="1" noChangeAspect="1" noMove="1" noResize="1" noEditPoints="1" noAdjustHandles="1" noChangeArrowheads="1" noChangeShapeType="1" noTextEdit="1"/>
              </p:cNvSpPr>
              <p:nvPr/>
            </p:nvSpPr>
            <p:spPr>
              <a:xfrm>
                <a:off x="756820" y="2355877"/>
                <a:ext cx="9479132" cy="1400383"/>
              </a:xfrm>
              <a:prstGeom prst="rect">
                <a:avLst/>
              </a:prstGeom>
              <a:blipFill>
                <a:blip r:embed="rId3"/>
                <a:stretch>
                  <a:fillRect l="-514" t="-435"/>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7" name="ZoneTexte 6">
                <a:extLst>
                  <a:ext uri="{FF2B5EF4-FFF2-40B4-BE49-F238E27FC236}">
                    <a16:creationId xmlns:a16="http://schemas.microsoft.com/office/drawing/2014/main" id="{66FB0E99-E45D-4899-9572-DA4A6DC47ED4}"/>
                  </a:ext>
                </a:extLst>
              </p:cNvPr>
              <p:cNvSpPr txBox="1"/>
              <p:nvPr/>
            </p:nvSpPr>
            <p:spPr>
              <a:xfrm>
                <a:off x="756820" y="4308450"/>
                <a:ext cx="9567909" cy="171899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a:lnSpc>
                    <a:spcPct val="115000"/>
                  </a:lnSpc>
                  <a:spcAft>
                    <a:spcPts val="1500"/>
                  </a:spcAft>
                </a:pPr>
                <a:r>
                  <a:rPr lang="fr-FR"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 λ</a:t>
                </a:r>
                <a:r>
                  <a:rPr lang="fr-F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est la valeur instantanée du flux entre « Infectés » et « Rétablis ». L’effectif des rétablis s’accroît ainsi symétriquement du même flux de valeur I / λ des personnes guéries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500"/>
                  </a:spcAft>
                </a:pPr>
                <a14:m>
                  <m:oMathPara xmlns:m="http://schemas.openxmlformats.org/officeDocument/2006/math">
                    <m:oMathParaPr>
                      <m:jc m:val="centerGroup"/>
                    </m:oMathParaPr>
                    <m:oMath xmlns:m="http://schemas.openxmlformats.org/officeDocument/2006/math">
                      <m:f>
                        <m:fPr>
                          <m:ctrlPr>
                            <a:rPr lang="fr-FR" sz="1800" i="1">
                              <a:effectLst/>
                              <a:latin typeface="Cambria Math" panose="02040503050406030204" pitchFamily="18" charset="0"/>
                              <a:ea typeface="Times New Roman" panose="02020603050405020304" pitchFamily="18" charset="0"/>
                              <a:cs typeface="Calibri" panose="020F0502020204030204" pitchFamily="34" charset="0"/>
                            </a:rPr>
                          </m:ctrlPr>
                        </m:fPr>
                        <m:num>
                          <m:r>
                            <a:rPr lang="fr-FR" sz="18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𝑑</m:t>
                          </m:r>
                          <m:r>
                            <a:rPr lang="fr-FR" sz="18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 </m:t>
                          </m:r>
                          <m:r>
                            <a:rPr lang="fr-FR" sz="18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𝑅</m:t>
                          </m:r>
                        </m:num>
                        <m:den>
                          <m:r>
                            <a:rPr lang="fr-FR" sz="18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𝑑</m:t>
                          </m:r>
                          <m:r>
                            <a:rPr lang="fr-FR" sz="18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 </m:t>
                          </m:r>
                          <m:r>
                            <a:rPr lang="fr-FR" sz="18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𝑡</m:t>
                          </m:r>
                        </m:den>
                      </m:f>
                      <m:r>
                        <a:rPr lang="fr-FR" sz="18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m:t>
                      </m:r>
                      <m:f>
                        <m:fPr>
                          <m:ctrlPr>
                            <a:rPr lang="fr-FR" sz="1800" i="1">
                              <a:effectLst/>
                              <a:latin typeface="Cambria Math" panose="02040503050406030204" pitchFamily="18" charset="0"/>
                              <a:ea typeface="Times New Roman" panose="02020603050405020304" pitchFamily="18" charset="0"/>
                              <a:cs typeface="Calibri" panose="020F0502020204030204" pitchFamily="34" charset="0"/>
                            </a:rPr>
                          </m:ctrlPr>
                        </m:fPr>
                        <m:num>
                          <m:r>
                            <a:rPr lang="fr-FR" sz="18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𝐼</m:t>
                          </m:r>
                        </m:num>
                        <m:den>
                          <m:r>
                            <a:rPr lang="fr-FR" sz="18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𝜆</m:t>
                          </m:r>
                        </m:den>
                      </m:f>
                    </m:oMath>
                  </m:oMathPara>
                </a14:m>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7" name="ZoneTexte 6">
                <a:extLst>
                  <a:ext uri="{FF2B5EF4-FFF2-40B4-BE49-F238E27FC236}">
                    <a16:creationId xmlns:a16="http://schemas.microsoft.com/office/drawing/2014/main" id="{66FB0E99-E45D-4899-9572-DA4A6DC47ED4}"/>
                  </a:ext>
                </a:extLst>
              </p:cNvPr>
              <p:cNvSpPr txBox="1">
                <a:spLocks noRot="1" noChangeAspect="1" noMove="1" noResize="1" noEditPoints="1" noAdjustHandles="1" noChangeArrowheads="1" noChangeShapeType="1" noTextEdit="1"/>
              </p:cNvSpPr>
              <p:nvPr/>
            </p:nvSpPr>
            <p:spPr>
              <a:xfrm>
                <a:off x="756820" y="4308450"/>
                <a:ext cx="9567909" cy="1718997"/>
              </a:xfrm>
              <a:prstGeom prst="rect">
                <a:avLst/>
              </a:prstGeom>
              <a:blipFill>
                <a:blip r:embed="rId4"/>
                <a:stretch>
                  <a:fillRect l="-510" t="-709"/>
                </a:stretch>
              </a:blipFill>
            </p:spPr>
            <p:txBody>
              <a:bodyPr/>
              <a:lstStyle/>
              <a:p>
                <a:r>
                  <a:rPr lang="fr-FR">
                    <a:noFill/>
                  </a:rPr>
                  <a:t> </a:t>
                </a:r>
              </a:p>
            </p:txBody>
          </p:sp>
        </mc:Fallback>
      </mc:AlternateContent>
    </p:spTree>
    <p:extLst>
      <p:ext uri="{BB962C8B-B14F-4D97-AF65-F5344CB8AC3E}">
        <p14:creationId xmlns:p14="http://schemas.microsoft.com/office/powerpoint/2010/main" val="208742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6800331-1FA8-4FD2-AD52-E104E46570B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515557" y="523782"/>
            <a:ext cx="4696287" cy="3058080"/>
          </a:xfrm>
          <a:prstGeom prst="rect">
            <a:avLst/>
          </a:prstGeom>
        </p:spPr>
      </p:pic>
      <p:sp>
        <p:nvSpPr>
          <p:cNvPr id="4" name="ZoneTexte 3">
            <a:extLst>
              <a:ext uri="{FF2B5EF4-FFF2-40B4-BE49-F238E27FC236}">
                <a16:creationId xmlns:a16="http://schemas.microsoft.com/office/drawing/2014/main" id="{8DC8A70F-E5C8-4A2C-BCDA-514BB479E6F8}"/>
              </a:ext>
            </a:extLst>
          </p:cNvPr>
          <p:cNvSpPr txBox="1"/>
          <p:nvPr/>
        </p:nvSpPr>
        <p:spPr>
          <a:xfrm>
            <a:off x="701336" y="3689473"/>
            <a:ext cx="10520039" cy="71070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a:lnSpc>
                <a:spcPct val="115000"/>
              </a:lnSpc>
              <a:spcAft>
                <a:spcPts val="1500"/>
              </a:spcAft>
            </a:pPr>
            <a:r>
              <a:rPr lang="fr-F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 modèle est en effet particulièrement simple, car il véhicule de très nombreuses hypothèses simplificatrices : pas de mortalité, qu’elle soit liée ou non à la maladie, brassage uniforme de la population, etc.</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6" name="ZoneTexte 5">
                <a:extLst>
                  <a:ext uri="{FF2B5EF4-FFF2-40B4-BE49-F238E27FC236}">
                    <a16:creationId xmlns:a16="http://schemas.microsoft.com/office/drawing/2014/main" id="{2D7A169E-BEE6-4FB2-8C22-232D347E7195}"/>
                  </a:ext>
                </a:extLst>
              </p:cNvPr>
              <p:cNvSpPr txBox="1"/>
              <p:nvPr/>
            </p:nvSpPr>
            <p:spPr>
              <a:xfrm>
                <a:off x="701336" y="4507791"/>
                <a:ext cx="10377996" cy="201882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a:lnSpc>
                    <a:spcPct val="115000"/>
                  </a:lnSpc>
                  <a:spcAft>
                    <a:spcPts val="1500"/>
                  </a:spcAft>
                </a:pPr>
                <a:r>
                  <a:rPr lang="fr-F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 terme </a:t>
                </a:r>
                <a:r>
                  <a:rPr lang="fr-FR"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μ I</a:t>
                </a:r>
                <a:r>
                  <a:rPr lang="fr-F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permet de prendre en compte la mortalité liée à la maladie, notée </a:t>
                </a:r>
                <a:r>
                  <a:rPr lang="fr-FR"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μ,</a:t>
                </a:r>
                <a:r>
                  <a:rPr lang="fr-F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dans l’équation différentielle qui régit l’évolution de l’effectif des infectés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500"/>
                  </a:spcAft>
                </a:pPr>
                <a14:m>
                  <m:oMathPara xmlns:m="http://schemas.openxmlformats.org/officeDocument/2006/math">
                    <m:oMathParaPr>
                      <m:jc m:val="centerGroup"/>
                    </m:oMathParaPr>
                    <m:oMath xmlns:m="http://schemas.openxmlformats.org/officeDocument/2006/math">
                      <m:f>
                        <m:fPr>
                          <m:ctrlPr>
                            <a:rPr lang="fr-FR" sz="1800" i="1">
                              <a:effectLst/>
                              <a:latin typeface="Cambria Math" panose="02040503050406030204" pitchFamily="18" charset="0"/>
                              <a:ea typeface="Times New Roman" panose="02020603050405020304" pitchFamily="18" charset="0"/>
                              <a:cs typeface="Calibri" panose="020F0502020204030204" pitchFamily="34" charset="0"/>
                            </a:rPr>
                          </m:ctrlPr>
                        </m:fPr>
                        <m:num>
                          <m:r>
                            <a:rPr lang="en-US" sz="18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𝑑</m:t>
                          </m:r>
                          <m:r>
                            <a:rPr lang="en-US" sz="18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 </m:t>
                          </m:r>
                          <m:r>
                            <a:rPr lang="en-US" sz="18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𝐼</m:t>
                          </m:r>
                        </m:num>
                        <m:den>
                          <m:r>
                            <a:rPr lang="en-US" sz="18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𝑑</m:t>
                          </m:r>
                          <m:r>
                            <a:rPr lang="en-US" sz="18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 </m:t>
                          </m:r>
                          <m:r>
                            <a:rPr lang="en-US" sz="18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𝑡</m:t>
                          </m:r>
                        </m:den>
                      </m:f>
                      <m:r>
                        <a:rPr lang="en-US" sz="18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m:t>
                      </m:r>
                      <m:r>
                        <m:rPr>
                          <m:sty m:val="p"/>
                        </m:rPr>
                        <a:rPr lang="fr-FR" sz="1800">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β</m:t>
                      </m:r>
                      <m:r>
                        <a:rPr lang="fr-FR" sz="1800">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 </m:t>
                      </m:r>
                      <m:r>
                        <a:rPr lang="en-US" sz="18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𝐼</m:t>
                      </m:r>
                      <m:r>
                        <a:rPr lang="fr-FR" sz="1800">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 </m:t>
                      </m:r>
                      <m:r>
                        <m:rPr>
                          <m:sty m:val="p"/>
                        </m:rPr>
                        <a:rPr lang="fr-FR" sz="1800">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S</m:t>
                      </m:r>
                      <m:r>
                        <a:rPr lang="fr-FR" sz="18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m:t>
                      </m:r>
                      <m:f>
                        <m:fPr>
                          <m:ctrlPr>
                            <a:rPr lang="fr-FR" sz="1800" i="1">
                              <a:effectLst/>
                              <a:latin typeface="Cambria Math" panose="02040503050406030204" pitchFamily="18" charset="0"/>
                              <a:ea typeface="Times New Roman" panose="02020603050405020304" pitchFamily="18" charset="0"/>
                              <a:cs typeface="Calibri" panose="020F0502020204030204" pitchFamily="34" charset="0"/>
                            </a:rPr>
                          </m:ctrlPr>
                        </m:fPr>
                        <m:num>
                          <m:r>
                            <a:rPr lang="fr-FR" sz="18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𝐼</m:t>
                          </m:r>
                        </m:num>
                        <m:den>
                          <m:r>
                            <a:rPr lang="fr-FR" sz="18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𝜆</m:t>
                          </m:r>
                        </m:den>
                      </m:f>
                      <m:r>
                        <a:rPr lang="en-US" sz="18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m:t>
                      </m:r>
                      <m:r>
                        <a:rPr lang="en-US" sz="18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𝜇</m:t>
                      </m:r>
                      <m:r>
                        <a:rPr lang="en-US" sz="18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𝐼</m:t>
                      </m:r>
                    </m:oMath>
                  </m:oMathPara>
                </a14:m>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500"/>
                  </a:spcAft>
                </a:pPr>
                <a:r>
                  <a:rPr lang="fr-FR"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μ &gt; 0</a:t>
                </a:r>
                <a:r>
                  <a:rPr lang="fr-F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est un paramètre dont la valeur est proportionnelle à la virulence de l’agent contaminant.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ZoneTexte 5">
                <a:extLst>
                  <a:ext uri="{FF2B5EF4-FFF2-40B4-BE49-F238E27FC236}">
                    <a16:creationId xmlns:a16="http://schemas.microsoft.com/office/drawing/2014/main" id="{2D7A169E-BEE6-4FB2-8C22-232D347E7195}"/>
                  </a:ext>
                </a:extLst>
              </p:cNvPr>
              <p:cNvSpPr txBox="1">
                <a:spLocks noRot="1" noChangeAspect="1" noMove="1" noResize="1" noEditPoints="1" noAdjustHandles="1" noChangeArrowheads="1" noChangeShapeType="1" noTextEdit="1"/>
              </p:cNvSpPr>
              <p:nvPr/>
            </p:nvSpPr>
            <p:spPr>
              <a:xfrm>
                <a:off x="701336" y="4507791"/>
                <a:ext cx="10377996" cy="2018822"/>
              </a:xfrm>
              <a:prstGeom prst="rect">
                <a:avLst/>
              </a:prstGeom>
              <a:blipFill>
                <a:blip r:embed="rId3"/>
                <a:stretch>
                  <a:fillRect l="-470" t="-301" b="-3614"/>
                </a:stretch>
              </a:blipFill>
            </p:spPr>
            <p:txBody>
              <a:bodyPr/>
              <a:lstStyle/>
              <a:p>
                <a:r>
                  <a:rPr lang="fr-FR">
                    <a:noFill/>
                  </a:rPr>
                  <a:t> </a:t>
                </a:r>
              </a:p>
            </p:txBody>
          </p:sp>
        </mc:Fallback>
      </mc:AlternateContent>
    </p:spTree>
    <p:extLst>
      <p:ext uri="{BB962C8B-B14F-4D97-AF65-F5344CB8AC3E}">
        <p14:creationId xmlns:p14="http://schemas.microsoft.com/office/powerpoint/2010/main" val="381626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2512688-FA18-438C-8973-4B40D96CA85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029803" y="881142"/>
            <a:ext cx="5581933" cy="3868279"/>
          </a:xfrm>
          <a:prstGeom prst="rect">
            <a:avLst/>
          </a:prstGeom>
        </p:spPr>
      </p:pic>
      <p:sp>
        <p:nvSpPr>
          <p:cNvPr id="4" name="ZoneTexte 3">
            <a:extLst>
              <a:ext uri="{FF2B5EF4-FFF2-40B4-BE49-F238E27FC236}">
                <a16:creationId xmlns:a16="http://schemas.microsoft.com/office/drawing/2014/main" id="{5730EA77-F1F3-440F-A606-0172C0E613E1}"/>
              </a:ext>
            </a:extLst>
          </p:cNvPr>
          <p:cNvSpPr txBox="1"/>
          <p:nvPr/>
        </p:nvSpPr>
        <p:spPr>
          <a:xfrm>
            <a:off x="654396" y="5111353"/>
            <a:ext cx="10473432" cy="134780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a:lnSpc>
                <a:spcPct val="115000"/>
              </a:lnSpc>
              <a:spcAft>
                <a:spcPts val="1500"/>
              </a:spcAft>
            </a:pPr>
            <a:r>
              <a:rPr lang="fr-F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 nouveau compartiment peut également être introduit pour prendre en compte le fait qu’un individu peut être contaminé sans être encore contagieux.</a:t>
            </a:r>
            <a:br>
              <a:rPr lang="fr-F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fr-F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 introduit donc une quatrième variable d’état C, dont la valeur est l’effectif des individus dans cet état contaminé non contagieux. ν est la durée, en jours, de la période d’incubation.</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122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154B875-6489-4090-B370-7119D70777D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057099" y="494007"/>
            <a:ext cx="5049671" cy="2740511"/>
          </a:xfrm>
          <a:prstGeom prst="rect">
            <a:avLst/>
          </a:prstGeom>
          <a:noFill/>
          <a:ln>
            <a:noFill/>
          </a:ln>
        </p:spPr>
      </p:pic>
      <mc:AlternateContent xmlns:mc="http://schemas.openxmlformats.org/markup-compatibility/2006">
        <mc:Choice xmlns:a14="http://schemas.microsoft.com/office/drawing/2010/main" Requires="a14">
          <p:sp>
            <p:nvSpPr>
              <p:cNvPr id="4" name="ZoneTexte 3">
                <a:extLst>
                  <a:ext uri="{FF2B5EF4-FFF2-40B4-BE49-F238E27FC236}">
                    <a16:creationId xmlns:a16="http://schemas.microsoft.com/office/drawing/2014/main" id="{4BC7B5E3-2BB2-4015-B200-8A502C21AC4E}"/>
                  </a:ext>
                </a:extLst>
              </p:cNvPr>
              <p:cNvSpPr txBox="1"/>
              <p:nvPr/>
            </p:nvSpPr>
            <p:spPr>
              <a:xfrm>
                <a:off x="576308" y="3710007"/>
                <a:ext cx="10582183" cy="219790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a:lnSpc>
                    <a:spcPct val="115000"/>
                  </a:lnSpc>
                  <a:spcAft>
                    <a:spcPts val="1500"/>
                  </a:spcAft>
                </a:pPr>
                <a:r>
                  <a:rPr lang="fr-FR" sz="1800" dirty="0">
                    <a:solidFill>
                      <a:srgbClr val="697180"/>
                    </a:solidFill>
                    <a:effectLst/>
                    <a:latin typeface="Calibri" panose="020F0502020204030204" pitchFamily="34" charset="0"/>
                    <a:ea typeface="Times New Roman" panose="02020603050405020304" pitchFamily="18" charset="0"/>
                    <a:cs typeface="Calibri" panose="020F0502020204030204" pitchFamily="34" charset="0"/>
                  </a:rPr>
                  <a:t>Le système devient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500"/>
                  </a:spcAft>
                </a:pPr>
                <a14:m>
                  <m:oMathPara xmlns:m="http://schemas.openxmlformats.org/officeDocument/2006/math">
                    <m:oMathParaPr>
                      <m:jc m:val="centerGroup"/>
                    </m:oMathParaPr>
                    <m:oMath xmlns:m="http://schemas.openxmlformats.org/officeDocument/2006/math">
                      <m:f>
                        <m:fPr>
                          <m:ctrlP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ctrlPr>
                        </m:fPr>
                        <m:num>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𝑑</m:t>
                          </m:r>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 </m:t>
                          </m:r>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𝑆</m:t>
                          </m:r>
                        </m:num>
                        <m:den>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𝑑</m:t>
                          </m:r>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 </m:t>
                          </m:r>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𝑡</m:t>
                          </m:r>
                        </m:den>
                      </m:f>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m:t>
                      </m:r>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𝛽</m:t>
                      </m:r>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𝐼𝑆</m:t>
                      </m:r>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  </m:t>
                      </m:r>
                      <m:f>
                        <m:fPr>
                          <m:ctrlP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ctrlPr>
                        </m:fPr>
                        <m:num>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𝑑</m:t>
                          </m:r>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 </m:t>
                          </m:r>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𝐶</m:t>
                          </m:r>
                        </m:num>
                        <m:den>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𝑑</m:t>
                          </m:r>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 </m:t>
                          </m:r>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𝑡</m:t>
                          </m:r>
                        </m:den>
                      </m:f>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m:t>
                      </m:r>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𝛽</m:t>
                      </m:r>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𝐼𝑆</m:t>
                      </m:r>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m:t>
                      </m:r>
                      <m:f>
                        <m:fPr>
                          <m:ctrlP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ctrlPr>
                        </m:fPr>
                        <m:num>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𝐶</m:t>
                          </m:r>
                        </m:num>
                        <m:den>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𝑣</m:t>
                          </m:r>
                        </m:den>
                      </m:f>
                    </m:oMath>
                  </m:oMathPara>
                </a14:m>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500"/>
                  </a:spcAft>
                </a:pPr>
                <a14:m>
                  <m:oMathPara xmlns:m="http://schemas.openxmlformats.org/officeDocument/2006/math">
                    <m:oMathParaPr>
                      <m:jc m:val="centerGroup"/>
                    </m:oMathParaPr>
                    <m:oMath xmlns:m="http://schemas.openxmlformats.org/officeDocument/2006/math">
                      <m:f>
                        <m:fPr>
                          <m:ctrlP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ctrlPr>
                        </m:fPr>
                        <m:num>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𝑑</m:t>
                          </m:r>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 </m:t>
                          </m:r>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𝐼</m:t>
                          </m:r>
                        </m:num>
                        <m:den>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𝑑</m:t>
                          </m:r>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 </m:t>
                          </m:r>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𝑡</m:t>
                          </m:r>
                        </m:den>
                      </m:f>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m:t>
                      </m:r>
                      <m:f>
                        <m:fPr>
                          <m:ctrlP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ctrlPr>
                        </m:fPr>
                        <m:num>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𝐶</m:t>
                          </m:r>
                        </m:num>
                        <m:den>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𝑣</m:t>
                          </m:r>
                        </m:den>
                      </m:f>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m:t>
                      </m:r>
                      <m:f>
                        <m:fPr>
                          <m:ctrlP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ctrlPr>
                        </m:fPr>
                        <m:num>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𝐼</m:t>
                          </m:r>
                        </m:num>
                        <m:den>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𝜆</m:t>
                          </m:r>
                        </m:den>
                      </m:f>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m:t>
                      </m:r>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𝜇</m:t>
                      </m:r>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𝐼</m:t>
                      </m:r>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  </m:t>
                      </m:r>
                      <m:f>
                        <m:fPr>
                          <m:ctrlP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ctrlPr>
                        </m:fPr>
                        <m:num>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𝑑</m:t>
                          </m:r>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 </m:t>
                          </m:r>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𝑅</m:t>
                          </m:r>
                        </m:num>
                        <m:den>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𝑑</m:t>
                          </m:r>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 </m:t>
                          </m:r>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𝑡</m:t>
                          </m:r>
                        </m:den>
                      </m:f>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m:t>
                      </m:r>
                      <m:f>
                        <m:fPr>
                          <m:ctrlP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ctrlPr>
                        </m:fPr>
                        <m:num>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𝐼</m:t>
                          </m:r>
                        </m:num>
                        <m:den>
                          <m:r>
                            <a:rPr lang="fr-FR" sz="1800" i="1">
                              <a:solidFill>
                                <a:srgbClr val="697180"/>
                              </a:solidFill>
                              <a:effectLst/>
                              <a:latin typeface="Cambria Math" panose="02040503050406030204" pitchFamily="18" charset="0"/>
                              <a:ea typeface="Times New Roman" panose="02020603050405020304" pitchFamily="18" charset="0"/>
                              <a:cs typeface="Calibri" panose="020F0502020204030204" pitchFamily="34" charset="0"/>
                            </a:rPr>
                            <m:t>𝜆</m:t>
                          </m:r>
                        </m:den>
                      </m:f>
                    </m:oMath>
                  </m:oMathPara>
                </a14:m>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4" name="ZoneTexte 3">
                <a:extLst>
                  <a:ext uri="{FF2B5EF4-FFF2-40B4-BE49-F238E27FC236}">
                    <a16:creationId xmlns:a16="http://schemas.microsoft.com/office/drawing/2014/main" id="{4BC7B5E3-2BB2-4015-B200-8A502C21AC4E}"/>
                  </a:ext>
                </a:extLst>
              </p:cNvPr>
              <p:cNvSpPr txBox="1">
                <a:spLocks noRot="1" noChangeAspect="1" noMove="1" noResize="1" noEditPoints="1" noAdjustHandles="1" noChangeArrowheads="1" noChangeShapeType="1" noTextEdit="1"/>
              </p:cNvSpPr>
              <p:nvPr/>
            </p:nvSpPr>
            <p:spPr>
              <a:xfrm>
                <a:off x="576308" y="3710007"/>
                <a:ext cx="10582183" cy="2197909"/>
              </a:xfrm>
              <a:prstGeom prst="rect">
                <a:avLst/>
              </a:prstGeom>
              <a:blipFill>
                <a:blip r:embed="rId3"/>
                <a:stretch>
                  <a:fillRect l="-519" t="-556"/>
                </a:stretch>
              </a:blipFill>
            </p:spPr>
            <p:txBody>
              <a:bodyPr/>
              <a:lstStyle/>
              <a:p>
                <a:r>
                  <a:rPr lang="fr-FR">
                    <a:noFill/>
                  </a:rPr>
                  <a:t> </a:t>
                </a:r>
              </a:p>
            </p:txBody>
          </p:sp>
        </mc:Fallback>
      </mc:AlternateContent>
    </p:spTree>
    <p:extLst>
      <p:ext uri="{BB962C8B-B14F-4D97-AF65-F5344CB8AC3E}">
        <p14:creationId xmlns:p14="http://schemas.microsoft.com/office/powerpoint/2010/main" val="373348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3CA1130-E748-47D8-8A3C-6BB706726320}"/>
              </a:ext>
            </a:extLst>
          </p:cNvPr>
          <p:cNvPicPr/>
          <p:nvPr/>
        </p:nvPicPr>
        <p:blipFill>
          <a:blip r:embed="rId2">
            <a:extLst>
              <a:ext uri="{28A0092B-C50C-407E-A947-70E740481C1C}">
                <a14:useLocalDpi xmlns:a14="http://schemas.microsoft.com/office/drawing/2010/main" val="0"/>
              </a:ext>
            </a:extLst>
          </a:blip>
          <a:stretch>
            <a:fillRect/>
          </a:stretch>
        </p:blipFill>
        <p:spPr>
          <a:xfrm>
            <a:off x="3098042" y="176489"/>
            <a:ext cx="5227092" cy="3945135"/>
          </a:xfrm>
          <a:prstGeom prst="rect">
            <a:avLst/>
          </a:prstGeom>
        </p:spPr>
      </p:pic>
      <p:sp>
        <p:nvSpPr>
          <p:cNvPr id="4" name="ZoneTexte 3">
            <a:extLst>
              <a:ext uri="{FF2B5EF4-FFF2-40B4-BE49-F238E27FC236}">
                <a16:creationId xmlns:a16="http://schemas.microsoft.com/office/drawing/2014/main" id="{168C6483-930C-40FF-AE8F-1EE5EAF6CF0C}"/>
              </a:ext>
            </a:extLst>
          </p:cNvPr>
          <p:cNvSpPr txBox="1"/>
          <p:nvPr/>
        </p:nvSpPr>
        <p:spPr>
          <a:xfrm>
            <a:off x="768859" y="4283316"/>
            <a:ext cx="10654282" cy="71070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a:lnSpc>
                <a:spcPct val="115000"/>
              </a:lnSpc>
              <a:spcAft>
                <a:spcPts val="1500"/>
              </a:spcAft>
            </a:pPr>
            <a:r>
              <a:rPr lang="fr-F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 complexité du modèle augmente ; il est de plus en plus difficile de prédire le comportement du système sans en lancer la simulation.</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58FC3DB3-08A6-48C8-A86A-5F2892C1FC2D}"/>
              </a:ext>
            </a:extLst>
          </p:cNvPr>
          <p:cNvSpPr txBox="1"/>
          <p:nvPr/>
        </p:nvSpPr>
        <p:spPr>
          <a:xfrm>
            <a:off x="768859" y="5155715"/>
            <a:ext cx="10532625" cy="134780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a:lnSpc>
                <a:spcPct val="115000"/>
              </a:lnSpc>
              <a:spcAft>
                <a:spcPts val="1500"/>
              </a:spcAft>
            </a:pPr>
            <a:r>
              <a:rPr lang="fr-F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 la même manière, il est possible d’introduire un temps moyen d’immunisation τ au-delà duquel une personne est de nouveau susceptible d’être infectée et quitte donc la population des rétablis pour réintégrer celle des susceptibles. Le diagramme des variables d’état et des flux, puis le système différentiel, peuvent être modifiés pour tenir compte de cette nouvelle hypothèse de modélisation.</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055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B63883-D8CE-488C-B17E-24DE27A035C4}"/>
              </a:ext>
            </a:extLst>
          </p:cNvPr>
          <p:cNvSpPr>
            <a:spLocks noGrp="1"/>
          </p:cNvSpPr>
          <p:nvPr>
            <p:ph type="title"/>
          </p:nvPr>
        </p:nvSpPr>
        <p:spPr/>
        <p:txBody>
          <a:bodyPr>
            <a:normAutofit/>
          </a:bodyPr>
          <a:lstStyle/>
          <a:p>
            <a:r>
              <a:rPr lang="fr-FR" sz="3600" dirty="0"/>
              <a:t>Principe de l’accéléromètre</a:t>
            </a:r>
          </a:p>
        </p:txBody>
      </p:sp>
      <p:pic>
        <p:nvPicPr>
          <p:cNvPr id="4" name="Espace réservé du contenu 3">
            <a:extLst>
              <a:ext uri="{FF2B5EF4-FFF2-40B4-BE49-F238E27FC236}">
                <a16:creationId xmlns:a16="http://schemas.microsoft.com/office/drawing/2014/main" id="{4DAA7F89-3B69-4062-847F-1573E211F721}"/>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21093" y="1508760"/>
            <a:ext cx="6584579" cy="360213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pic>
      <p:sp>
        <p:nvSpPr>
          <p:cNvPr id="3" name="ZoneTexte 2">
            <a:extLst>
              <a:ext uri="{FF2B5EF4-FFF2-40B4-BE49-F238E27FC236}">
                <a16:creationId xmlns:a16="http://schemas.microsoft.com/office/drawing/2014/main" id="{481F6B3E-F1EA-4F1B-BD3B-50CC1DF10FB5}"/>
              </a:ext>
            </a:extLst>
          </p:cNvPr>
          <p:cNvSpPr txBox="1"/>
          <p:nvPr/>
        </p:nvSpPr>
        <p:spPr>
          <a:xfrm>
            <a:off x="1051560" y="5367528"/>
            <a:ext cx="9747504"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rtlCol="0">
            <a:spAutoFit/>
          </a:bodyPr>
          <a:lstStyle/>
          <a:p>
            <a:r>
              <a:rPr lang="fr-FR" dirty="0"/>
              <a:t>Le ressort permet de déterminer l’accélération (à vitesse constante, il reste au repos) en fonction de sa compression ou de son allongement.</a:t>
            </a:r>
          </a:p>
        </p:txBody>
      </p:sp>
    </p:spTree>
    <p:extLst>
      <p:ext uri="{BB962C8B-B14F-4D97-AF65-F5344CB8AC3E}">
        <p14:creationId xmlns:p14="http://schemas.microsoft.com/office/powerpoint/2010/main" val="266225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5E2989-90F7-402E-830E-CE769579EF23}"/>
              </a:ext>
            </a:extLst>
          </p:cNvPr>
          <p:cNvSpPr>
            <a:spLocks noGrp="1"/>
          </p:cNvSpPr>
          <p:nvPr>
            <p:ph type="title"/>
          </p:nvPr>
        </p:nvSpPr>
        <p:spPr/>
        <p:txBody>
          <a:bodyPr/>
          <a:lstStyle/>
          <a:p>
            <a:pPr marL="342900" lvl="0" indent="-342900">
              <a:lnSpc>
                <a:spcPct val="115000"/>
              </a:lnSpc>
              <a:spcAft>
                <a:spcPts val="1000"/>
              </a:spcAft>
            </a:pPr>
            <a:r>
              <a:rPr lang="fr-FR" sz="4400" b="1" i="1" u="sng" dirty="0">
                <a:effectLst/>
                <a:latin typeface="Calibri" panose="020F0502020204030204" pitchFamily="34" charset="0"/>
                <a:ea typeface="Calibri" panose="020F0502020204030204" pitchFamily="34" charset="0"/>
                <a:cs typeface="Times New Roman" panose="02020603050405020304" pitchFamily="18" charset="0"/>
              </a:rPr>
              <a:t>V. Vers d’autres cieux.</a:t>
            </a:r>
            <a:endParaRPr lang="fr-FR" sz="36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3" name="Espace réservé du contenu 2">
                <a:extLst>
                  <a:ext uri="{FF2B5EF4-FFF2-40B4-BE49-F238E27FC236}">
                    <a16:creationId xmlns:a16="http://schemas.microsoft.com/office/drawing/2014/main" id="{3E822660-94D0-41D6-A62C-7C2D0B95F570}"/>
                  </a:ext>
                </a:extLst>
              </p:cNvPr>
              <p:cNvSpPr>
                <a:spLocks noGrp="1"/>
              </p:cNvSpPr>
              <p:nvPr>
                <p:ph idx="1"/>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lstStyle/>
              <a:p>
                <a:pPr>
                  <a:lnSpc>
                    <a:spcPct val="115000"/>
                  </a:lnSpc>
                  <a:spcAft>
                    <a:spcPts val="100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Dérivées partielles et EDP :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On rencontre dans la nature des phénomènes qui dépendent de plusieurs variables. Quand on se déplace à la surface de la Terre, notre position est repérée par deux variables, la latitude et la longitude. Si on s’envole, il faut rajouter l’altitude.</a:t>
                </a:r>
              </a:p>
              <a:p>
                <a:pPr>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Si on prend une fonction de 2 variables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𝑓</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on peut fixer la variable </a:t>
                </a:r>
                <a14:m>
                  <m:oMath xmlns:m="http://schemas.openxmlformats.org/officeDocument/2006/math">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𝑦</m:t>
                    </m:r>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et étudier la dérivée de </a:t>
                </a:r>
                <a14:m>
                  <m:oMath xmlns:m="http://schemas.openxmlformats.org/officeDocument/2006/math">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𝑓</m:t>
                    </m:r>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par rapport à </a:t>
                </a:r>
                <a14:m>
                  <m:oMath xmlns:m="http://schemas.openxmlformats.org/officeDocument/2006/math">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On utilise alors la notation </a:t>
                </a:r>
                <a14:m>
                  <m:oMath xmlns:m="http://schemas.openxmlformats.org/officeDocument/2006/math">
                    <m:f>
                      <m:f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𝑓</m:t>
                        </m:r>
                      </m:num>
                      <m:den>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 </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On peut en remettre une couche et dériver 2 fois par rapport à </a:t>
                </a:r>
                <a14:m>
                  <m:oMath xmlns:m="http://schemas.openxmlformats.org/officeDocument/2006/math">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que l’on écrira </a:t>
                </a:r>
                <a14:m>
                  <m:oMath xmlns:m="http://schemas.openxmlformats.org/officeDocument/2006/math">
                    <m:f>
                      <m:f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²</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𝑓</m:t>
                        </m:r>
                      </m:num>
                      <m:den>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 </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²</m:t>
                        </m:r>
                      </m:den>
                    </m:f>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dirty="0"/>
              </a:p>
            </p:txBody>
          </p:sp>
        </mc:Choice>
        <mc:Fallback>
          <p:sp>
            <p:nvSpPr>
              <p:cNvPr id="3" name="Espace réservé du contenu 2">
                <a:extLst>
                  <a:ext uri="{FF2B5EF4-FFF2-40B4-BE49-F238E27FC236}">
                    <a16:creationId xmlns:a16="http://schemas.microsoft.com/office/drawing/2014/main" id="{3E822660-94D0-41D6-A62C-7C2D0B95F570}"/>
                  </a:ext>
                </a:extLst>
              </p:cNvPr>
              <p:cNvSpPr>
                <a:spLocks noGrp="1" noRot="1" noChangeAspect="1" noMove="1" noResize="1" noEditPoints="1" noAdjustHandles="1" noChangeArrowheads="1" noChangeShapeType="1" noTextEdit="1"/>
              </p:cNvSpPr>
              <p:nvPr>
                <p:ph idx="1"/>
              </p:nvPr>
            </p:nvSpPr>
            <p:spPr>
              <a:blipFill>
                <a:blip r:embed="rId2"/>
                <a:stretch>
                  <a:fillRect l="-406" t="-140" r="-580"/>
                </a:stretch>
              </a:blipFill>
            </p:spPr>
            <p:txBody>
              <a:bodyPr/>
              <a:lstStyle/>
              <a:p>
                <a:r>
                  <a:rPr lang="fr-FR">
                    <a:noFill/>
                  </a:rPr>
                  <a:t> </a:t>
                </a:r>
              </a:p>
            </p:txBody>
          </p:sp>
        </mc:Fallback>
      </mc:AlternateContent>
    </p:spTree>
    <p:extLst>
      <p:ext uri="{BB962C8B-B14F-4D97-AF65-F5344CB8AC3E}">
        <p14:creationId xmlns:p14="http://schemas.microsoft.com/office/powerpoint/2010/main" val="258803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93A33B82-BAAC-4883-95C3-3D7CAE07DF2C}"/>
              </a:ext>
            </a:extLst>
          </p:cNvPr>
          <p:cNvSpPr txBox="1"/>
          <p:nvPr/>
        </p:nvSpPr>
        <p:spPr>
          <a:xfrm>
            <a:off x="558382" y="362207"/>
            <a:ext cx="10969053" cy="145321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285750" indent="-285750">
              <a:lnSpc>
                <a:spcPct val="115000"/>
              </a:lnSpc>
              <a:spcAft>
                <a:spcPts val="1000"/>
              </a:spcAft>
              <a:buFont typeface="Arial" panose="020B0604020202020204" pitchFamily="34" charset="0"/>
              <a:buChar char="•"/>
            </a:pP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L’une des équations aux dérivées partielles les plus importantes (avec l’équation de Boltzmann chère à notre Cédric national) est l’équation de Navier-Stokes. Un peu difficile à comprendre mais qui peut servir à tapisser un mur par exemple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https://sciencetonnante.wordpress.com/2014/03/03/la-mysterieuse-equation-de-navier-stokes/</a:t>
            </a:r>
            <a:endParaRPr lang="fr-FR" dirty="0"/>
          </a:p>
        </p:txBody>
      </p:sp>
      <p:pic>
        <p:nvPicPr>
          <p:cNvPr id="6" name="Image 5">
            <a:extLst>
              <a:ext uri="{FF2B5EF4-FFF2-40B4-BE49-F238E27FC236}">
                <a16:creationId xmlns:a16="http://schemas.microsoft.com/office/drawing/2014/main" id="{1F3DD408-D6BF-499F-8530-2C52B7908BE8}"/>
              </a:ext>
            </a:extLst>
          </p:cNvPr>
          <p:cNvPicPr/>
          <p:nvPr/>
        </p:nvPicPr>
        <p:blipFill>
          <a:blip r:embed="rId3">
            <a:extLst>
              <a:ext uri="{28A0092B-C50C-407E-A947-70E740481C1C}">
                <a14:useLocalDpi xmlns:a14="http://schemas.microsoft.com/office/drawing/2010/main" val="0"/>
              </a:ext>
            </a:extLst>
          </a:blip>
          <a:stretch>
            <a:fillRect/>
          </a:stretch>
        </p:blipFill>
        <p:spPr>
          <a:xfrm>
            <a:off x="4393178" y="2535638"/>
            <a:ext cx="3299460" cy="964565"/>
          </a:xfrm>
          <a:prstGeom prst="rect">
            <a:avLst/>
          </a:prstGeom>
        </p:spPr>
      </p:pic>
      <mc:AlternateContent xmlns:mc="http://schemas.openxmlformats.org/markup-compatibility/2006">
        <mc:Choice xmlns:a14="http://schemas.microsoft.com/office/drawing/2010/main" Requires="a14">
          <p:sp>
            <p:nvSpPr>
              <p:cNvPr id="8" name="ZoneTexte 7">
                <a:extLst>
                  <a:ext uri="{FF2B5EF4-FFF2-40B4-BE49-F238E27FC236}">
                    <a16:creationId xmlns:a16="http://schemas.microsoft.com/office/drawing/2014/main" id="{C53A7E65-85C0-43DE-9525-71C277A117D3}"/>
                  </a:ext>
                </a:extLst>
              </p:cNvPr>
              <p:cNvSpPr txBox="1"/>
              <p:nvPr/>
            </p:nvSpPr>
            <p:spPr>
              <a:xfrm>
                <a:off x="753255" y="3904937"/>
                <a:ext cx="10774180" cy="39145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285750" indent="-285750">
                  <a:lnSpc>
                    <a:spcPct val="115000"/>
                  </a:lnSpc>
                  <a:spcAft>
                    <a:spcPts val="1000"/>
                  </a:spcAft>
                  <a:buFont typeface="Arial" panose="020B0604020202020204" pitchFamily="34" charset="0"/>
                  <a:buChar char="•"/>
                </a:pPr>
                <a:r>
                  <a:rPr lang="fr-FR" sz="180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Ici </a:t>
                </a:r>
                <a14:m>
                  <m:oMath xmlns:m="http://schemas.openxmlformats.org/officeDocument/2006/math">
                    <m:r>
                      <a:rPr lang="fr-FR" sz="1800" i="1">
                        <a:solidFill>
                          <a:srgbClr val="444444"/>
                        </a:solidFill>
                        <a:effectLst/>
                        <a:latin typeface="Cambria Math" panose="02040503050406030204" pitchFamily="18" charset="0"/>
                        <a:ea typeface="Calibri" panose="020F0502020204030204" pitchFamily="34" charset="0"/>
                        <a:cs typeface="Calibri" panose="020F0502020204030204" pitchFamily="34" charset="0"/>
                      </a:rPr>
                      <m:t>𝑣</m:t>
                    </m:r>
                  </m:oMath>
                </a14:m>
                <a:r>
                  <a:rPr lang="fr-FR" sz="180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 est le champ de vitesse, </a:t>
                </a:r>
                <a14:m>
                  <m:oMath xmlns:m="http://schemas.openxmlformats.org/officeDocument/2006/math">
                    <m:r>
                      <a:rPr lang="fr-FR" sz="1800" i="1">
                        <a:solidFill>
                          <a:srgbClr val="444444"/>
                        </a:solidFill>
                        <a:effectLst/>
                        <a:latin typeface="Cambria Math" panose="02040503050406030204" pitchFamily="18" charset="0"/>
                        <a:ea typeface="Calibri" panose="020F0502020204030204" pitchFamily="34" charset="0"/>
                        <a:cs typeface="Calibri" panose="020F0502020204030204" pitchFamily="34" charset="0"/>
                      </a:rPr>
                      <m:t>𝑝</m:t>
                    </m:r>
                  </m:oMath>
                </a14:m>
                <a:r>
                  <a:rPr lang="fr-FR" sz="180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 est la pression, </a:t>
                </a:r>
                <a:r>
                  <a:rPr lang="fr-FR" sz="1800" dirty="0">
                    <a:effectLst/>
                    <a:latin typeface="Calibri" panose="020F0502020204030204" pitchFamily="34" charset="0"/>
                    <a:ea typeface="Calibri" panose="020F0502020204030204" pitchFamily="34" charset="0"/>
                    <a:cs typeface="Calibri" panose="020F0502020204030204" pitchFamily="34" charset="0"/>
                  </a:rPr>
                  <a:t>ρ</a:t>
                </a:r>
                <a:r>
                  <a:rPr lang="fr-FR" sz="180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 la masse volumique du fluide et </a:t>
                </a:r>
                <a:r>
                  <a:rPr lang="fr-FR" sz="1800" dirty="0">
                    <a:effectLst/>
                    <a:latin typeface="Calibri" panose="020F0502020204030204" pitchFamily="34" charset="0"/>
                    <a:ea typeface="Calibri" panose="020F0502020204030204" pitchFamily="34" charset="0"/>
                    <a:cs typeface="Calibri" panose="020F0502020204030204" pitchFamily="34" charset="0"/>
                  </a:rPr>
                  <a:t>μ</a:t>
                </a:r>
                <a:r>
                  <a:rPr lang="fr-FR" sz="180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 sa viscosité.</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8" name="ZoneTexte 7">
                <a:extLst>
                  <a:ext uri="{FF2B5EF4-FFF2-40B4-BE49-F238E27FC236}">
                    <a16:creationId xmlns:a16="http://schemas.microsoft.com/office/drawing/2014/main" id="{C53A7E65-85C0-43DE-9525-71C277A117D3}"/>
                  </a:ext>
                </a:extLst>
              </p:cNvPr>
              <p:cNvSpPr txBox="1">
                <a:spLocks noRot="1" noChangeAspect="1" noMove="1" noResize="1" noEditPoints="1" noAdjustHandles="1" noChangeArrowheads="1" noChangeShapeType="1" noTextEdit="1"/>
              </p:cNvSpPr>
              <p:nvPr/>
            </p:nvSpPr>
            <p:spPr>
              <a:xfrm>
                <a:off x="753255" y="3904937"/>
                <a:ext cx="10774180" cy="391454"/>
              </a:xfrm>
              <a:prstGeom prst="rect">
                <a:avLst/>
              </a:prstGeom>
              <a:blipFill>
                <a:blip r:embed="rId4"/>
                <a:stretch>
                  <a:fillRect l="-396" t="-3125" b="-25000"/>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7" name="ZoneTexte 6">
                <a:extLst>
                  <a:ext uri="{FF2B5EF4-FFF2-40B4-BE49-F238E27FC236}">
                    <a16:creationId xmlns:a16="http://schemas.microsoft.com/office/drawing/2014/main" id="{3F002E68-AFF3-4249-9C4B-908FC53BBC20}"/>
                  </a:ext>
                </a:extLst>
              </p:cNvPr>
              <p:cNvSpPr txBox="1"/>
              <p:nvPr/>
            </p:nvSpPr>
            <p:spPr>
              <a:xfrm>
                <a:off x="753254" y="4501107"/>
                <a:ext cx="10547091" cy="134780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285750" indent="-285750">
                  <a:lnSpc>
                    <a:spcPct val="115000"/>
                  </a:lnSpc>
                  <a:spcAft>
                    <a:spcPts val="10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Vous retrouvez cette équation en mécanique des fluides, lorsque vous faites une mayonnaise avec de l’huile d’olive, lorsque vous prenez un avion ou quand vous regardez les prévisions météo. Le gros problème avec ces dernières c’est le terme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𝑣</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800">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𝑣</m:t>
                    </m:r>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qui est non linéaire et qui est responsable du fameux effet papillon et justifie parfois les prévisions fausses…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7" name="ZoneTexte 6">
                <a:extLst>
                  <a:ext uri="{FF2B5EF4-FFF2-40B4-BE49-F238E27FC236}">
                    <a16:creationId xmlns:a16="http://schemas.microsoft.com/office/drawing/2014/main" id="{3F002E68-AFF3-4249-9C4B-908FC53BBC20}"/>
                  </a:ext>
                </a:extLst>
              </p:cNvPr>
              <p:cNvSpPr txBox="1">
                <a:spLocks noRot="1" noChangeAspect="1" noMove="1" noResize="1" noEditPoints="1" noAdjustHandles="1" noChangeArrowheads="1" noChangeShapeType="1" noTextEdit="1"/>
              </p:cNvSpPr>
              <p:nvPr/>
            </p:nvSpPr>
            <p:spPr>
              <a:xfrm>
                <a:off x="753254" y="4501107"/>
                <a:ext cx="10547091" cy="1347805"/>
              </a:xfrm>
              <a:prstGeom prst="rect">
                <a:avLst/>
              </a:prstGeom>
              <a:blipFill>
                <a:blip r:embed="rId5"/>
                <a:stretch>
                  <a:fillRect l="-405" t="-452" r="-347" b="-6335"/>
                </a:stretch>
              </a:blipFill>
            </p:spPr>
            <p:txBody>
              <a:bodyPr/>
              <a:lstStyle/>
              <a:p>
                <a:r>
                  <a:rPr lang="fr-FR">
                    <a:noFill/>
                  </a:rPr>
                  <a:t> </a:t>
                </a:r>
              </a:p>
            </p:txBody>
          </p:sp>
        </mc:Fallback>
      </mc:AlternateContent>
    </p:spTree>
    <p:extLst>
      <p:ext uri="{BB962C8B-B14F-4D97-AF65-F5344CB8AC3E}">
        <p14:creationId xmlns:p14="http://schemas.microsoft.com/office/powerpoint/2010/main" val="228392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861CFBB-FC8C-48EE-84C2-2F64A878FEBB}"/>
              </a:ext>
            </a:extLst>
          </p:cNvPr>
          <p:cNvSpPr txBox="1"/>
          <p:nvPr/>
        </p:nvSpPr>
        <p:spPr>
          <a:xfrm>
            <a:off x="599608" y="1037034"/>
            <a:ext cx="11257612" cy="1015919"/>
          </a:xfrm>
          <a:prstGeom prst="rect">
            <a:avLst/>
          </a:prstGeom>
          <a:noFill/>
        </p:spPr>
        <p:txBody>
          <a:bodyPr wrap="square">
            <a:spAutoFit/>
          </a:bodyPr>
          <a:lstStyle/>
          <a:p>
            <a:pPr marL="457200" indent="-457200">
              <a:lnSpc>
                <a:spcPct val="115000"/>
              </a:lnSpc>
              <a:spcAft>
                <a:spcPts val="1000"/>
              </a:spcAft>
              <a:buFont typeface="Arial" panose="020B0604020202020204" pitchFamily="34" charset="0"/>
              <a:buChar char="•"/>
            </a:pPr>
            <a:r>
              <a:rPr lang="fr-FR" sz="2800" b="1" dirty="0">
                <a:effectLst/>
                <a:latin typeface="Calibri" panose="020F0502020204030204" pitchFamily="34" charset="0"/>
                <a:ea typeface="Calibri" panose="020F0502020204030204" pitchFamily="34" charset="0"/>
                <a:cs typeface="Times New Roman" panose="02020603050405020304" pitchFamily="18" charset="0"/>
              </a:rPr>
              <a:t>Analyse non standard (ANS):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fr-FR"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https://fr.wikipedia.org/wiki/Analyse_non_standard</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4" name="ZoneTexte 3">
                <a:extLst>
                  <a:ext uri="{FF2B5EF4-FFF2-40B4-BE49-F238E27FC236}">
                    <a16:creationId xmlns:a16="http://schemas.microsoft.com/office/drawing/2014/main" id="{751E62A6-735C-42DF-B1B9-05C01411244C}"/>
                  </a:ext>
                </a:extLst>
              </p:cNvPr>
              <p:cNvSpPr txBox="1"/>
              <p:nvPr/>
            </p:nvSpPr>
            <p:spPr>
              <a:xfrm>
                <a:off x="599607" y="2133581"/>
                <a:ext cx="10755329" cy="166635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285750" indent="-285750">
                  <a:lnSpc>
                    <a:spcPct val="115000"/>
                  </a:lnSpc>
                  <a:spcAft>
                    <a:spcPts val="10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Physiciens, les Biologistes, les Pharmaciens, les Médecins et d’autres utilisent sans vergogne l’écriture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𝑑𝑥</m:t>
                    </m:r>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pour désigner un infiniment petit mais cela n’avait pas de justification axiomatique avant Abraham Robinson en 1961 retoquée en 1977 par Edward Nelson. C’est de la logique mathématique assez abstraite, je ne m’étendrai pas là-dessus. On montre ainsi l’existence d’entiers infiniments grands, puis de nombres infiniments petits et le tour est joué…</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4" name="ZoneTexte 3">
                <a:extLst>
                  <a:ext uri="{FF2B5EF4-FFF2-40B4-BE49-F238E27FC236}">
                    <a16:creationId xmlns:a16="http://schemas.microsoft.com/office/drawing/2014/main" id="{751E62A6-735C-42DF-B1B9-05C01411244C}"/>
                  </a:ext>
                </a:extLst>
              </p:cNvPr>
              <p:cNvSpPr txBox="1">
                <a:spLocks noRot="1" noChangeAspect="1" noMove="1" noResize="1" noEditPoints="1" noAdjustHandles="1" noChangeArrowheads="1" noChangeShapeType="1" noTextEdit="1"/>
              </p:cNvSpPr>
              <p:nvPr/>
            </p:nvSpPr>
            <p:spPr>
              <a:xfrm>
                <a:off x="599607" y="2133581"/>
                <a:ext cx="10755329" cy="1666354"/>
              </a:xfrm>
              <a:prstGeom prst="rect">
                <a:avLst/>
              </a:prstGeom>
              <a:blipFill>
                <a:blip r:embed="rId3"/>
                <a:stretch>
                  <a:fillRect l="-340" t="-733" r="-737" b="-5128"/>
                </a:stretch>
              </a:blipFill>
            </p:spPr>
            <p:txBody>
              <a:bodyPr/>
              <a:lstStyle/>
              <a:p>
                <a:r>
                  <a:rPr lang="fr-FR">
                    <a:noFill/>
                  </a:rPr>
                  <a:t> </a:t>
                </a:r>
              </a:p>
            </p:txBody>
          </p:sp>
        </mc:Fallback>
      </mc:AlternateContent>
      <p:sp>
        <p:nvSpPr>
          <p:cNvPr id="6" name="ZoneTexte 5">
            <a:extLst>
              <a:ext uri="{FF2B5EF4-FFF2-40B4-BE49-F238E27FC236}">
                <a16:creationId xmlns:a16="http://schemas.microsoft.com/office/drawing/2014/main" id="{1A39D533-2708-4F59-8408-A3991CECA03A}"/>
              </a:ext>
            </a:extLst>
          </p:cNvPr>
          <p:cNvSpPr txBox="1"/>
          <p:nvPr/>
        </p:nvSpPr>
        <p:spPr>
          <a:xfrm>
            <a:off x="599607" y="4290420"/>
            <a:ext cx="10891808" cy="71070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285750" indent="-285750">
              <a:lnSpc>
                <a:spcPct val="115000"/>
              </a:lnSpc>
              <a:spcAft>
                <a:spcPts val="1000"/>
              </a:spcAft>
              <a:buFont typeface="Arial" panose="020B0604020202020204" pitchFamily="34" charset="0"/>
              <a:buChar char="•"/>
            </a:pP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On peut reprendre à l’aide de cette théorie les notions de dérivée et d’intégrale dont la formulation devient plus simple (à condition d’avoir avalé la pilule de l’ANS).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0653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D49525E-9625-4009-8BB2-896A75859293}"/>
              </a:ext>
            </a:extLst>
          </p:cNvPr>
          <p:cNvSpPr txBox="1"/>
          <p:nvPr/>
        </p:nvSpPr>
        <p:spPr>
          <a:xfrm>
            <a:off x="482183" y="520291"/>
            <a:ext cx="11227633" cy="558743"/>
          </a:xfrm>
          <a:prstGeom prst="rect">
            <a:avLst/>
          </a:prstGeom>
          <a:noFill/>
        </p:spPr>
        <p:txBody>
          <a:bodyPr wrap="square">
            <a:spAutoFit/>
          </a:bodyPr>
          <a:lstStyle/>
          <a:p>
            <a:pPr marL="457200" indent="-457200">
              <a:lnSpc>
                <a:spcPct val="115000"/>
              </a:lnSpc>
              <a:spcAft>
                <a:spcPts val="1000"/>
              </a:spcAft>
              <a:buFont typeface="Arial" panose="020B0604020202020204" pitchFamily="34" charset="0"/>
              <a:buChar char="•"/>
            </a:pPr>
            <a:r>
              <a:rPr lang="fr-FR" sz="2800" b="1" dirty="0">
                <a:effectLst/>
                <a:latin typeface="Calibri" panose="020F0502020204030204" pitchFamily="34" charset="0"/>
                <a:ea typeface="Times New Roman" panose="02020603050405020304" pitchFamily="18" charset="0"/>
                <a:cs typeface="Times New Roman" panose="02020603050405020304" pitchFamily="18" charset="0"/>
              </a:rPr>
              <a:t>La généralisation de la notion d’intégrale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 3">
            <a:extLst>
              <a:ext uri="{FF2B5EF4-FFF2-40B4-BE49-F238E27FC236}">
                <a16:creationId xmlns:a16="http://schemas.microsoft.com/office/drawing/2014/main" id="{7273AEB5-34ED-4F8C-80BC-8CBADE8B54D7}"/>
              </a:ext>
            </a:extLst>
          </p:cNvPr>
          <p:cNvPicPr/>
          <p:nvPr/>
        </p:nvPicPr>
        <p:blipFill>
          <a:blip r:embed="rId2">
            <a:extLst>
              <a:ext uri="{28A0092B-C50C-407E-A947-70E740481C1C}">
                <a14:useLocalDpi xmlns:a14="http://schemas.microsoft.com/office/drawing/2010/main" val="0"/>
              </a:ext>
            </a:extLst>
          </a:blip>
          <a:stretch>
            <a:fillRect/>
          </a:stretch>
        </p:blipFill>
        <p:spPr>
          <a:xfrm>
            <a:off x="4513685" y="2652772"/>
            <a:ext cx="2681594" cy="2788658"/>
          </a:xfrm>
          <a:prstGeom prst="rect">
            <a:avLst/>
          </a:prstGeom>
        </p:spPr>
      </p:pic>
      <p:sp>
        <p:nvSpPr>
          <p:cNvPr id="6" name="ZoneTexte 5">
            <a:extLst>
              <a:ext uri="{FF2B5EF4-FFF2-40B4-BE49-F238E27FC236}">
                <a16:creationId xmlns:a16="http://schemas.microsoft.com/office/drawing/2014/main" id="{DE32E3E6-F0FC-4820-BCE7-2B05A64B5393}"/>
              </a:ext>
            </a:extLst>
          </p:cNvPr>
          <p:cNvSpPr txBox="1"/>
          <p:nvPr/>
        </p:nvSpPr>
        <p:spPr>
          <a:xfrm>
            <a:off x="482183" y="5689495"/>
            <a:ext cx="10820401" cy="71070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285750" indent="-285750">
              <a:lnSpc>
                <a:spcPct val="115000"/>
              </a:lnSpc>
              <a:spcAft>
                <a:spcPts val="1000"/>
              </a:spcAft>
              <a:buFont typeface="Arial" panose="020B0604020202020204" pitchFamily="34" charset="0"/>
              <a:buChar char="•"/>
            </a:pP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Je sais qu’il y en a parmi vous qui vont sortir un centimètre et se dire tout de suite qu’ils sont très fort en Maths. En fait, c’est un peu plus compliqué que ça</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ZoneTexte 6">
            <a:extLst>
              <a:ext uri="{FF2B5EF4-FFF2-40B4-BE49-F238E27FC236}">
                <a16:creationId xmlns:a16="http://schemas.microsoft.com/office/drawing/2014/main" id="{56F9A6A3-294D-4552-82D1-48AF8280D8A7}"/>
              </a:ext>
            </a:extLst>
          </p:cNvPr>
          <p:cNvSpPr txBox="1"/>
          <p:nvPr/>
        </p:nvSpPr>
        <p:spPr>
          <a:xfrm>
            <a:off x="482183" y="1192000"/>
            <a:ext cx="10995584" cy="134780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285750" indent="-285750">
              <a:lnSpc>
                <a:spcPct val="115000"/>
              </a:lnSpc>
              <a:spcAft>
                <a:spcPts val="1000"/>
              </a:spcAft>
              <a:buFont typeface="Arial" panose="020B0604020202020204" pitchFamily="34" charset="0"/>
              <a:buChar char="•"/>
            </a:pP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Tout d’abord, un cocorico ! En effet, après des siècles d’utilisation de la notion d’intégrale avec une théorie qui n’était pas parfaite, il a fallu attendre </a:t>
            </a:r>
            <a:r>
              <a:rPr lang="fr-FR" sz="1800" b="1" dirty="0">
                <a:effectLst/>
                <a:latin typeface="Calibri" panose="020F0502020204030204" pitchFamily="34" charset="0"/>
                <a:ea typeface="Times New Roman" panose="02020603050405020304" pitchFamily="18" charset="0"/>
                <a:cs typeface="Times New Roman" panose="02020603050405020304" pitchFamily="18" charset="0"/>
              </a:rPr>
              <a:t>Henri Lebesgue </a:t>
            </a: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en 1902 pour avoir en mains une nouvelle présentation de l’intégrale. Cela repose sur la théorie de la mesure mal cernée par des générations de mathématiciens et qui consiste tout simplement à savoir donner une longueur à une portion de droite.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039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7A5549B-A1F5-47B4-85DE-D9EAC677EF71}"/>
              </a:ext>
            </a:extLst>
          </p:cNvPr>
          <p:cNvSpPr txBox="1"/>
          <p:nvPr/>
        </p:nvSpPr>
        <p:spPr>
          <a:xfrm>
            <a:off x="783236" y="577371"/>
            <a:ext cx="5312764" cy="83894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285750" indent="-285750">
              <a:lnSpc>
                <a:spcPct val="115000"/>
              </a:lnSpc>
              <a:spcAft>
                <a:spcPts val="1000"/>
              </a:spcAft>
              <a:buFont typeface="Arial" panose="020B0604020202020204" pitchFamily="34" charset="0"/>
              <a:buChar char="•"/>
            </a:pP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Prenons l’exemple de l’ensemble de Cantor</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fr-FR"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https://fr.wikipedia.org/wiki/Ensemble_de_Cantor</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 3">
            <a:extLst>
              <a:ext uri="{FF2B5EF4-FFF2-40B4-BE49-F238E27FC236}">
                <a16:creationId xmlns:a16="http://schemas.microsoft.com/office/drawing/2014/main" id="{DB07C04B-8AAA-4B69-BC62-AEF70D911F4C}"/>
              </a:ext>
            </a:extLst>
          </p:cNvPr>
          <p:cNvPicPr/>
          <p:nvPr/>
        </p:nvPicPr>
        <p:blipFill>
          <a:blip r:embed="rId3">
            <a:extLst>
              <a:ext uri="{28A0092B-C50C-407E-A947-70E740481C1C}">
                <a14:useLocalDpi xmlns:a14="http://schemas.microsoft.com/office/drawing/2010/main" val="0"/>
              </a:ext>
            </a:extLst>
          </a:blip>
          <a:stretch>
            <a:fillRect/>
          </a:stretch>
        </p:blipFill>
        <p:spPr>
          <a:xfrm>
            <a:off x="6310858" y="577371"/>
            <a:ext cx="5182849" cy="1034320"/>
          </a:xfrm>
          <a:prstGeom prst="rect">
            <a:avLst/>
          </a:prstGeom>
        </p:spPr>
      </p:pic>
      <p:sp>
        <p:nvSpPr>
          <p:cNvPr id="6" name="ZoneTexte 5">
            <a:extLst>
              <a:ext uri="{FF2B5EF4-FFF2-40B4-BE49-F238E27FC236}">
                <a16:creationId xmlns:a16="http://schemas.microsoft.com/office/drawing/2014/main" id="{CBCF0843-F49D-4FBC-AAB9-BA08FA2FE71C}"/>
              </a:ext>
            </a:extLst>
          </p:cNvPr>
          <p:cNvSpPr txBox="1"/>
          <p:nvPr/>
        </p:nvSpPr>
        <p:spPr>
          <a:xfrm>
            <a:off x="783236" y="1879623"/>
            <a:ext cx="7303788" cy="198490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285750" indent="-285750">
              <a:lnSpc>
                <a:spcPct val="115000"/>
              </a:lnSpc>
              <a:spcAft>
                <a:spcPts val="10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On prend un segment de droite, on lui enlève le tiers médian. (deuxième ligne ci-dessus). On recommence l’opération avec les deux morceaux qui nous restent. Puis, comme on trouve cela amusant, on continue et, avec une patience infinie, on arrive à un ensemble qui résiste à l’assaut du centimètre et là, on dit merci à Lebesgue car on vient de trouver un ensemble de mesure nulle !</a:t>
            </a:r>
          </a:p>
        </p:txBody>
      </p:sp>
      <p:pic>
        <p:nvPicPr>
          <p:cNvPr id="7" name="Image 6">
            <a:extLst>
              <a:ext uri="{FF2B5EF4-FFF2-40B4-BE49-F238E27FC236}">
                <a16:creationId xmlns:a16="http://schemas.microsoft.com/office/drawing/2014/main" id="{2824DC1A-FD9B-4B7B-9C0D-477B0F623B08}"/>
              </a:ext>
            </a:extLst>
          </p:cNvPr>
          <p:cNvPicPr/>
          <p:nvPr/>
        </p:nvPicPr>
        <p:blipFill>
          <a:blip r:embed="rId4">
            <a:extLst>
              <a:ext uri="{28A0092B-C50C-407E-A947-70E740481C1C}">
                <a14:useLocalDpi xmlns:a14="http://schemas.microsoft.com/office/drawing/2010/main" val="0"/>
              </a:ext>
            </a:extLst>
          </a:blip>
          <a:stretch>
            <a:fillRect/>
          </a:stretch>
        </p:blipFill>
        <p:spPr>
          <a:xfrm>
            <a:off x="8630041" y="1879622"/>
            <a:ext cx="3165719" cy="3796011"/>
          </a:xfrm>
          <a:prstGeom prst="rect">
            <a:avLst/>
          </a:prstGeom>
        </p:spPr>
      </p:pic>
      <p:sp>
        <p:nvSpPr>
          <p:cNvPr id="8" name="ZoneTexte 7">
            <a:extLst>
              <a:ext uri="{FF2B5EF4-FFF2-40B4-BE49-F238E27FC236}">
                <a16:creationId xmlns:a16="http://schemas.microsoft.com/office/drawing/2014/main" id="{596E76D8-0726-450C-8EDE-2D0340186CDA}"/>
              </a:ext>
            </a:extLst>
          </p:cNvPr>
          <p:cNvSpPr txBox="1"/>
          <p:nvPr/>
        </p:nvSpPr>
        <p:spPr>
          <a:xfrm>
            <a:off x="785844" y="4327829"/>
            <a:ext cx="7448266" cy="134780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285750" indent="-285750">
              <a:lnSpc>
                <a:spcPct val="115000"/>
              </a:lnSpc>
              <a:spcAft>
                <a:spcPts val="10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Ce pauvre Cantor est soupçonné de bipolarité et on dit qu’il est mort en janvier 1918 à moitié fou et si on lui rend sa bipolarité, il devient complétement fou. Je laisse ce genre de commentaire à votre appréciation…</a:t>
            </a:r>
          </a:p>
        </p:txBody>
      </p:sp>
    </p:spTree>
    <p:extLst>
      <p:ext uri="{BB962C8B-B14F-4D97-AF65-F5344CB8AC3E}">
        <p14:creationId xmlns:p14="http://schemas.microsoft.com/office/powerpoint/2010/main" val="378308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04AD939-CDB8-4B28-992C-388A8F2176A0}"/>
              </a:ext>
            </a:extLst>
          </p:cNvPr>
          <p:cNvSpPr txBox="1"/>
          <p:nvPr/>
        </p:nvSpPr>
        <p:spPr>
          <a:xfrm>
            <a:off x="599607" y="438912"/>
            <a:ext cx="10568501" cy="102925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514350" indent="-285750">
              <a:lnSpc>
                <a:spcPct val="115000"/>
              </a:lnSpc>
              <a:spcAft>
                <a:spcPts val="10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La théorie de l’intégrale de Lebesgue a permis le développement de la théorie des probabilités et nous a valu par exemple les intégrales stochastiques qui servent à plomber la bourse et qui sont partiellement responsables du crack boursier de 2008…</a:t>
            </a:r>
          </a:p>
        </p:txBody>
      </p:sp>
      <p:sp>
        <p:nvSpPr>
          <p:cNvPr id="4" name="ZoneTexte 3">
            <a:extLst>
              <a:ext uri="{FF2B5EF4-FFF2-40B4-BE49-F238E27FC236}">
                <a16:creationId xmlns:a16="http://schemas.microsoft.com/office/drawing/2014/main" id="{0969A622-009E-43E1-805B-A83D059B5DF1}"/>
              </a:ext>
            </a:extLst>
          </p:cNvPr>
          <p:cNvSpPr txBox="1"/>
          <p:nvPr/>
        </p:nvSpPr>
        <p:spPr>
          <a:xfrm>
            <a:off x="599607" y="2136623"/>
            <a:ext cx="10568501" cy="173252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514350" indent="-285750">
              <a:lnSpc>
                <a:spcPct val="115000"/>
              </a:lnSpc>
              <a:spcAft>
                <a:spcPts val="10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choses ont encore bougé avec l’intégrale de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Kurweil-Henstock</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p>
          <a:p>
            <a:pPr marL="228600">
              <a:lnSpc>
                <a:spcPct val="115000"/>
              </a:lnSpc>
              <a:spcAft>
                <a:spcPts val="100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514350" indent="-285750">
              <a:lnSpc>
                <a:spcPct val="115000"/>
              </a:lnSpc>
              <a:spcAft>
                <a:spcPts val="1000"/>
              </a:spcAft>
              <a:buFont typeface="Arial" panose="020B0604020202020204" pitchFamily="34" charset="0"/>
              <a:buChar char="•"/>
            </a:pPr>
            <a:r>
              <a:rPr lang="fr-FR"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https://fr.wikipedia.org/wiki/Int%C3%A9grale_de_Kurzweil-Henstock</a:t>
            </a:r>
            <a:endParaRPr lang="fr-FR"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15000"/>
              </a:lnSpc>
              <a:spcAft>
                <a:spcPts val="100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ZoneTexte 5">
            <a:extLst>
              <a:ext uri="{FF2B5EF4-FFF2-40B4-BE49-F238E27FC236}">
                <a16:creationId xmlns:a16="http://schemas.microsoft.com/office/drawing/2014/main" id="{8B62447B-9DBC-4274-A263-6144FE279A25}"/>
              </a:ext>
            </a:extLst>
          </p:cNvPr>
          <p:cNvSpPr txBox="1"/>
          <p:nvPr/>
        </p:nvSpPr>
        <p:spPr>
          <a:xfrm>
            <a:off x="599607" y="4398264"/>
            <a:ext cx="10568501" cy="166635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514350" indent="-285750">
              <a:lnSpc>
                <a:spcPct val="115000"/>
              </a:lnSpc>
              <a:spcAft>
                <a:spcPts val="10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Cette nouvelle approche a été développée de part et d’autre du rideau de fer à l’époque (les années 50), il y avait peu d’échange entre les mathématiciens qui résidaient de part et d’autre de ce rideau. Il est remarquable qu’il y ait eu cette convergence d’idée que je ne chercherai pas à développer ici. C’est pour montrer que, même des idées qui remontent à l’antiquité peuvent trouver une évolution importante de nos jours.</a:t>
            </a:r>
            <a:endParaRPr lang="fr-FR" dirty="0"/>
          </a:p>
        </p:txBody>
      </p:sp>
    </p:spTree>
    <p:extLst>
      <p:ext uri="{BB962C8B-B14F-4D97-AF65-F5344CB8AC3E}">
        <p14:creationId xmlns:p14="http://schemas.microsoft.com/office/powerpoint/2010/main" val="204948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F6940A-A184-4DD9-8CB3-E77B4B4F206E}"/>
              </a:ext>
            </a:extLst>
          </p:cNvPr>
          <p:cNvSpPr>
            <a:spLocks noGrp="1"/>
          </p:cNvSpPr>
          <p:nvPr>
            <p:ph type="title"/>
          </p:nvPr>
        </p:nvSpPr>
        <p:spPr/>
        <p:txBody>
          <a:bodyPr>
            <a:normAutofit/>
          </a:bodyPr>
          <a:lstStyle/>
          <a:p>
            <a:pPr marL="342900" lvl="0" indent="-342900">
              <a:lnSpc>
                <a:spcPct val="115000"/>
              </a:lnSpc>
              <a:spcAft>
                <a:spcPts val="1000"/>
              </a:spcAft>
            </a:pPr>
            <a:r>
              <a:rPr lang="fr-FR" sz="4400" b="1" i="1" u="sng" dirty="0">
                <a:effectLst/>
                <a:latin typeface="Calibri" panose="020F0502020204030204" pitchFamily="34" charset="0"/>
                <a:ea typeface="Calibri" panose="020F0502020204030204" pitchFamily="34" charset="0"/>
                <a:cs typeface="Times New Roman" panose="02020603050405020304" pitchFamily="18" charset="0"/>
              </a:rPr>
              <a:t>VI. Conclusion.</a:t>
            </a:r>
            <a:endParaRPr lang="fr-FR" dirty="0"/>
          </a:p>
        </p:txBody>
      </p:sp>
      <p:sp>
        <p:nvSpPr>
          <p:cNvPr id="3" name="Espace réservé du contenu 2">
            <a:extLst>
              <a:ext uri="{FF2B5EF4-FFF2-40B4-BE49-F238E27FC236}">
                <a16:creationId xmlns:a16="http://schemas.microsoft.com/office/drawing/2014/main" id="{D6EB17A6-D6D8-45A2-A9D3-C61C9562E371}"/>
              </a:ext>
            </a:extLst>
          </p:cNvPr>
          <p:cNvSpPr>
            <a:spLocks noGrp="1"/>
          </p:cNvSpPr>
          <p:nvPr>
            <p:ph idx="1"/>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lstStyle/>
          <a:p>
            <a:pPr marL="228600">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J’espère vous avoir intéressé par cette présentation de notions au combien abstraites mais qui, comme j’ai essayé de le montrer, se retrouvent dans les objets de tous les jours.</a:t>
            </a:r>
          </a:p>
          <a:p>
            <a:pPr marL="228600">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On peut passer en revue toutes les notions et applications du calcul différentiel et intégral.</a:t>
            </a:r>
          </a:p>
          <a:p>
            <a:pPr marL="228600">
              <a:lnSpc>
                <a:spcPct val="115000"/>
              </a:lnSpc>
              <a:spcAft>
                <a:spcPts val="1000"/>
              </a:spcAft>
            </a:pPr>
            <a:r>
              <a:rPr lang="fr-FR" sz="1800" dirty="0">
                <a:latin typeface="Calibri" panose="020F0502020204030204" pitchFamily="34" charset="0"/>
                <a:ea typeface="Calibri" panose="020F0502020204030204" pitchFamily="34" charset="0"/>
                <a:cs typeface="Times New Roman" panose="02020603050405020304" pitchFamily="18" charset="0"/>
              </a:rPr>
              <a:t>PS : il n’est pas nécessaire (loin de là !) d’avoir tout compris dans cet exposé. L’important est d’en saisir les idées générales et, si le cœur vous en dit, d’aller sur mon site pour avoir la version intégrale (sans jeux de mots).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566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C7B872-AD14-4B05-BDAC-1BDAAD1DEAA9}"/>
              </a:ext>
            </a:extLst>
          </p:cNvPr>
          <p:cNvSpPr>
            <a:spLocks noGrp="1"/>
          </p:cNvSpPr>
          <p:nvPr>
            <p:ph type="title"/>
          </p:nvPr>
        </p:nvSpPr>
        <p:spPr>
          <a:xfrm>
            <a:off x="838200" y="365125"/>
            <a:ext cx="10515600" cy="1152779"/>
          </a:xfrm>
        </p:spPr>
        <p:txBody>
          <a:bodyPr>
            <a:normAutofit/>
          </a:bodyPr>
          <a:lstStyle/>
          <a:p>
            <a:r>
              <a:rPr lang="fr-FR" sz="3600" b="1" i="1" u="sng" dirty="0">
                <a:solidFill>
                  <a:srgbClr val="404040"/>
                </a:solidFill>
                <a:effectLst/>
                <a:latin typeface="Cambria" panose="02040503050406030204" pitchFamily="18" charset="0"/>
                <a:ea typeface="Times New Roman" panose="02020603050405020304" pitchFamily="18" charset="0"/>
                <a:cs typeface="Times New Roman" panose="02020603050405020304" pitchFamily="18" charset="0"/>
              </a:rPr>
              <a:t>II. Qui sont les responsables ?</a:t>
            </a:r>
            <a:endParaRPr lang="fr-FR" sz="7200" dirty="0"/>
          </a:p>
        </p:txBody>
      </p:sp>
      <p:sp>
        <p:nvSpPr>
          <p:cNvPr id="3" name="Espace réservé du contenu 2">
            <a:extLst>
              <a:ext uri="{FF2B5EF4-FFF2-40B4-BE49-F238E27FC236}">
                <a16:creationId xmlns:a16="http://schemas.microsoft.com/office/drawing/2014/main" id="{405FD185-133C-4AF3-A227-15FCC0BD79F1}"/>
              </a:ext>
            </a:extLst>
          </p:cNvPr>
          <p:cNvSpPr>
            <a:spLocks noGrp="1"/>
          </p:cNvSpPr>
          <p:nvPr>
            <p:ph idx="1"/>
          </p:nvPr>
        </p:nvSpPr>
        <p:spPr>
          <a:xfrm>
            <a:off x="838200" y="1618302"/>
            <a:ext cx="10515600" cy="646614"/>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lstStyle/>
          <a:p>
            <a:r>
              <a:rPr lang="fr-FR" sz="1800" dirty="0">
                <a:effectLst/>
                <a:latin typeface="Calibri" panose="020F0502020204030204" pitchFamily="34" charset="0"/>
                <a:ea typeface="Calibri" panose="020F0502020204030204" pitchFamily="34" charset="0"/>
                <a:cs typeface="Times New Roman" panose="02020603050405020304" pitchFamily="18" charset="0"/>
              </a:rPr>
              <a:t>En premier, on peut citer l’homme à qui on doit la poussée et qui est célèbre par son Eurêka qu’il aurait, selon les témoins, crié dans la rue en sortant tout nu de son bain…</a:t>
            </a:r>
          </a:p>
          <a:p>
            <a:endParaRPr lang="fr-FR" dirty="0"/>
          </a:p>
        </p:txBody>
      </p:sp>
      <p:pic>
        <p:nvPicPr>
          <p:cNvPr id="7" name="Image 6" descr="Description de cette image, également commentée ci-après">
            <a:extLst>
              <a:ext uri="{FF2B5EF4-FFF2-40B4-BE49-F238E27FC236}">
                <a16:creationId xmlns:a16="http://schemas.microsoft.com/office/drawing/2014/main" id="{A759B08E-C8F8-403E-A538-BD4EABBA1D6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860036" y="2365314"/>
            <a:ext cx="2976372" cy="3505134"/>
          </a:xfrm>
          <a:prstGeom prst="rect">
            <a:avLst/>
          </a:prstGeom>
          <a:noFill/>
          <a:ln>
            <a:noFill/>
          </a:ln>
        </p:spPr>
      </p:pic>
      <p:sp>
        <p:nvSpPr>
          <p:cNvPr id="9" name="ZoneTexte 8">
            <a:extLst>
              <a:ext uri="{FF2B5EF4-FFF2-40B4-BE49-F238E27FC236}">
                <a16:creationId xmlns:a16="http://schemas.microsoft.com/office/drawing/2014/main" id="{94739C4C-DC87-4DDA-AF60-4E4BBCE66065}"/>
              </a:ext>
            </a:extLst>
          </p:cNvPr>
          <p:cNvSpPr txBox="1"/>
          <p:nvPr/>
        </p:nvSpPr>
        <p:spPr>
          <a:xfrm>
            <a:off x="838200" y="6019052"/>
            <a:ext cx="10875264" cy="83894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Vous avez tous reconnu Archimède… Il porte en lui le lourd fardeau d’être le précurseur du calcul infinitésimal.</a:t>
            </a:r>
          </a:p>
          <a:p>
            <a:pPr>
              <a:lnSpc>
                <a:spcPct val="115000"/>
              </a:lnSpc>
              <a:spcAft>
                <a:spcPts val="1000"/>
              </a:spcAft>
            </a:pPr>
            <a:r>
              <a:rPr lang="fr-FR"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https://fr.wikipedia.org/wiki/Archim%C3%A8de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350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71B11E-A18A-4B12-B6A2-6C9B88B6E896}"/>
              </a:ext>
            </a:extLst>
          </p:cNvPr>
          <p:cNvSpPr>
            <a:spLocks noGrp="1"/>
          </p:cNvSpPr>
          <p:nvPr>
            <p:ph type="title" idx="4294967295"/>
          </p:nvPr>
        </p:nvSpPr>
        <p:spPr>
          <a:xfrm>
            <a:off x="838200" y="389864"/>
            <a:ext cx="10515600" cy="1325563"/>
          </a:xfrm>
        </p:spPr>
        <p:txBody>
          <a:bodyPr>
            <a:normAutofit/>
          </a:bodyPr>
          <a:lstStyle/>
          <a:p>
            <a:r>
              <a:rPr lang="fr-FR" sz="3600" dirty="0"/>
              <a:t>Calcul du volume d’une pyramide</a:t>
            </a:r>
          </a:p>
        </p:txBody>
      </p:sp>
      <p:sp>
        <p:nvSpPr>
          <p:cNvPr id="3" name="Espace réservé du contenu 2">
            <a:extLst>
              <a:ext uri="{FF2B5EF4-FFF2-40B4-BE49-F238E27FC236}">
                <a16:creationId xmlns:a16="http://schemas.microsoft.com/office/drawing/2014/main" id="{D4EC98A8-A3C2-4D71-8C19-10553D601E60}"/>
              </a:ext>
            </a:extLst>
          </p:cNvPr>
          <p:cNvSpPr>
            <a:spLocks noGrp="1"/>
          </p:cNvSpPr>
          <p:nvPr>
            <p:ph idx="4294967295"/>
          </p:nvPr>
        </p:nvSpPr>
        <p:spPr>
          <a:xfrm>
            <a:off x="670810" y="1823991"/>
            <a:ext cx="10515600" cy="435133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lstStyle/>
          <a:p>
            <a:pPr>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Voici comment les anciens calculaient le volume d’une pyramide :</a:t>
            </a:r>
          </a:p>
          <a:p>
            <a:pPr marL="0" indent="0">
              <a:lnSpc>
                <a:spcPct val="115000"/>
              </a:lnSpc>
              <a:spcAft>
                <a:spcPts val="1000"/>
              </a:spcAft>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Ils découpaient la pyramide en </a:t>
            </a:r>
            <a:r>
              <a:rPr lang="fr-FR" sz="1800" i="1" dirty="0">
                <a:effectLst/>
                <a:latin typeface="Calibri" panose="020F0502020204030204" pitchFamily="34" charset="0"/>
                <a:ea typeface="Calibri" panose="020F0502020204030204" pitchFamily="34" charset="0"/>
                <a:cs typeface="Times New Roman" panose="02020603050405020304" pitchFamily="18" charset="0"/>
              </a:rPr>
              <a:t>n</a:t>
            </a:r>
            <a:r>
              <a:rPr lang="fr-FR" sz="1800" dirty="0">
                <a:effectLst/>
                <a:latin typeface="Calibri" panose="020F0502020204030204" pitchFamily="34" charset="0"/>
                <a:ea typeface="Calibri" panose="020F0502020204030204" pitchFamily="34" charset="0"/>
                <a:cs typeface="Times New Roman" panose="02020603050405020304" pitchFamily="18" charset="0"/>
              </a:rPr>
              <a:t> morceaux pour obtenir ce qui correspond à une pyramide à degrés</a:t>
            </a:r>
          </a:p>
          <a:p>
            <a:pPr marL="0" indent="0">
              <a:lnSpc>
                <a:spcPct val="115000"/>
              </a:lnSpc>
              <a:spcAft>
                <a:spcPts val="1000"/>
              </a:spcAft>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Comme à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Saqqara</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pic>
        <p:nvPicPr>
          <p:cNvPr id="4" name="Image 3">
            <a:extLst>
              <a:ext uri="{FF2B5EF4-FFF2-40B4-BE49-F238E27FC236}">
                <a16:creationId xmlns:a16="http://schemas.microsoft.com/office/drawing/2014/main" id="{6A093E05-3A2E-49A9-AA70-C7DCDB254FD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732551" y="3429000"/>
            <a:ext cx="4392118" cy="2747963"/>
          </a:xfrm>
          <a:prstGeom prst="rect">
            <a:avLst/>
          </a:prstGeom>
        </p:spPr>
      </p:pic>
    </p:spTree>
    <p:extLst>
      <p:ext uri="{BB962C8B-B14F-4D97-AF65-F5344CB8AC3E}">
        <p14:creationId xmlns:p14="http://schemas.microsoft.com/office/powerpoint/2010/main" val="326797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0F904B3-3C72-43AC-8AEB-E61E1E6719EC}"/>
              </a:ext>
            </a:extLst>
          </p:cNvPr>
          <p:cNvSpPr txBox="1"/>
          <p:nvPr/>
        </p:nvSpPr>
        <p:spPr>
          <a:xfrm>
            <a:off x="379750" y="1248488"/>
            <a:ext cx="6093500" cy="39215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285750" indent="-285750">
              <a:lnSpc>
                <a:spcPct val="115000"/>
              </a:lnSpc>
              <a:spcAft>
                <a:spcPts val="10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Là, j’ai retourné la pyramide pour « simplifier » les calculs.</a:t>
            </a:r>
          </a:p>
        </p:txBody>
      </p:sp>
      <p:pic>
        <p:nvPicPr>
          <p:cNvPr id="4" name="Image 3">
            <a:extLst>
              <a:ext uri="{FF2B5EF4-FFF2-40B4-BE49-F238E27FC236}">
                <a16:creationId xmlns:a16="http://schemas.microsoft.com/office/drawing/2014/main" id="{D8A9B256-3D37-4658-840E-AB5D7EE6631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621637" y="490766"/>
            <a:ext cx="3444240" cy="2736850"/>
          </a:xfrm>
          <a:prstGeom prst="rect">
            <a:avLst/>
          </a:prstGeom>
        </p:spPr>
      </p:pic>
      <mc:AlternateContent xmlns:mc="http://schemas.openxmlformats.org/markup-compatibility/2006">
        <mc:Choice xmlns:a14="http://schemas.microsoft.com/office/drawing/2010/main" Requires="a14">
          <p:sp>
            <p:nvSpPr>
              <p:cNvPr id="6" name="ZoneTexte 5">
                <a:extLst>
                  <a:ext uri="{FF2B5EF4-FFF2-40B4-BE49-F238E27FC236}">
                    <a16:creationId xmlns:a16="http://schemas.microsoft.com/office/drawing/2014/main" id="{AEF2D64F-1585-4C6C-B1A2-64F21FDAA7FF}"/>
                  </a:ext>
                </a:extLst>
              </p:cNvPr>
              <p:cNvSpPr txBox="1"/>
              <p:nvPr/>
            </p:nvSpPr>
            <p:spPr>
              <a:xfrm>
                <a:off x="379750" y="2049263"/>
                <a:ext cx="9083845" cy="137973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285750" indent="-285750">
                  <a:lnSpc>
                    <a:spcPct val="115000"/>
                  </a:lnSpc>
                  <a:spcAft>
                    <a:spcPts val="10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On saucissonne cette pyramide en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𝑛</m:t>
                    </m:r>
                  </m:oMath>
                </a14:m>
                <a:r>
                  <a:rPr lang="fr-FR" sz="1800" dirty="0">
                    <a:effectLst/>
                    <a:latin typeface="Calibri" panose="020F0502020204030204" pitchFamily="34" charset="0"/>
                    <a:ea typeface="Calibri" panose="020F0502020204030204" pitchFamily="34" charset="0"/>
                    <a:cs typeface="Times New Roman" panose="02020603050405020304" pitchFamily="18" charset="0"/>
                  </a:rPr>
                  <a:t> morceaux et on approche son volume par une succession de « carrés épais » de côté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𝑖</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𝑛</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𝑎</m:t>
                    </m:r>
                  </m:oMath>
                </a14:m>
                <a:r>
                  <a:rPr lang="fr-FR" sz="1800" dirty="0">
                    <a:effectLst/>
                    <a:latin typeface="Calibri" panose="020F0502020204030204" pitchFamily="34" charset="0"/>
                    <a:ea typeface="Calibri" panose="020F0502020204030204" pitchFamily="34" charset="0"/>
                    <a:cs typeface="Times New Roman" panose="02020603050405020304" pitchFamily="18" charset="0"/>
                  </a:rPr>
                  <a:t> et de hauteur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h</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𝑛</m:t>
                    </m:r>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a:t>
                </a:r>
                <a:r>
                  <a:rPr lang="fr-FR" sz="1800" dirty="0">
                    <a:effectLst/>
                    <a:latin typeface="Calibri" panose="020F0502020204030204" pitchFamily="34" charset="0"/>
                    <a:ea typeface="Calibri" panose="020F0502020204030204" pitchFamily="34" charset="0"/>
                    <a:cs typeface="Times New Roman" panose="02020603050405020304" pitchFamily="18" charset="0"/>
                  </a:rPr>
                  <a:t> Le volume obtenu vaut alors </a:t>
                </a:r>
              </a:p>
              <a:p>
                <a:pPr algn="ctr">
                  <a:lnSpc>
                    <a:spcPct val="115000"/>
                  </a:lnSpc>
                  <a:spcAft>
                    <a:spcPts val="1000"/>
                  </a:spcAft>
                </a:pPr>
                <a14:m>
                  <m:oMath xmlns:m="http://schemas.openxmlformats.org/officeDocument/2006/math">
                    <m:sSup>
                      <m:sSupPr>
                        <m:ctrlPr>
                          <a:rPr lang="fr-FR" sz="1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fr-FR" sz="1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fr-FR"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𝑖</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𝑛</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𝑎</m:t>
                            </m:r>
                          </m:e>
                        </m:d>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fr-FR"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h</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𝑛</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𝑖</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²</m:t>
                        </m:r>
                      </m:num>
                      <m:den>
                        <m:sSup>
                          <m:sSupPr>
                            <m:ctrlPr>
                              <a:rPr lang="fr-FR" i="1">
                                <a:latin typeface="Cambria Math" panose="02040503050406030204" pitchFamily="18" charset="0"/>
                                <a:ea typeface="Calibri" panose="020F0502020204030204" pitchFamily="34" charset="0"/>
                                <a:cs typeface="Times New Roman" panose="02020603050405020304" pitchFamily="18" charset="0"/>
                              </a:rPr>
                            </m:ctrlPr>
                          </m:sSupPr>
                          <m:e>
                            <m:r>
                              <a:rPr lang="fr-FR" i="1">
                                <a:latin typeface="Cambria Math" panose="02040503050406030204" pitchFamily="18" charset="0"/>
                                <a:ea typeface="Calibri" panose="020F0502020204030204" pitchFamily="34" charset="0"/>
                                <a:cs typeface="Times New Roman" panose="02020603050405020304" pitchFamily="18" charset="0"/>
                              </a:rPr>
                              <m:t>𝑛</m:t>
                            </m:r>
                          </m:e>
                          <m:sup>
                            <m:r>
                              <a:rPr lang="fr-FR" i="1">
                                <a:latin typeface="Cambria Math" panose="02040503050406030204" pitchFamily="18" charset="0"/>
                                <a:ea typeface="Calibri" panose="020F0502020204030204" pitchFamily="34" charset="0"/>
                                <a:cs typeface="Times New Roman" panose="02020603050405020304" pitchFamily="18" charset="0"/>
                              </a:rPr>
                              <m:t>3</m:t>
                            </m:r>
                          </m:sup>
                        </m:sSup>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𝑎</m:t>
                    </m:r>
                    <m:r>
                      <a:rPr lang="fr-FR" sz="1800" i="1">
                        <a:effectLst/>
                        <a:latin typeface="Cambria Math" panose="02040503050406030204" pitchFamily="18" charset="0"/>
                        <a:ea typeface="Calibri" panose="020F0502020204030204" pitchFamily="34" charset="0"/>
                        <a:cs typeface="Times New Roman" panose="02020603050405020304" pitchFamily="18" charset="0"/>
                      </a:rPr>
                      <m:t>²</m:t>
                    </m:r>
                    <m:r>
                      <a:rPr lang="fr-FR" sz="1800" i="1">
                        <a:effectLst/>
                        <a:latin typeface="Cambria Math" panose="02040503050406030204" pitchFamily="18" charset="0"/>
                        <a:ea typeface="Calibri" panose="020F0502020204030204" pitchFamily="34" charset="0"/>
                        <a:cs typeface="Times New Roman" panose="02020603050405020304" pitchFamily="18" charset="0"/>
                      </a:rPr>
                      <m:t>h</m:t>
                    </m:r>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(aire du carré x hauteur).</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ZoneTexte 5">
                <a:extLst>
                  <a:ext uri="{FF2B5EF4-FFF2-40B4-BE49-F238E27FC236}">
                    <a16:creationId xmlns:a16="http://schemas.microsoft.com/office/drawing/2014/main" id="{AEF2D64F-1585-4C6C-B1A2-64F21FDAA7FF}"/>
                  </a:ext>
                </a:extLst>
              </p:cNvPr>
              <p:cNvSpPr txBox="1">
                <a:spLocks noRot="1" noChangeAspect="1" noMove="1" noResize="1" noEditPoints="1" noAdjustHandles="1" noChangeArrowheads="1" noChangeShapeType="1" noTextEdit="1"/>
              </p:cNvSpPr>
              <p:nvPr/>
            </p:nvSpPr>
            <p:spPr>
              <a:xfrm>
                <a:off x="379750" y="2049263"/>
                <a:ext cx="9083845" cy="1379737"/>
              </a:xfrm>
              <a:prstGeom prst="rect">
                <a:avLst/>
              </a:prstGeom>
              <a:blipFill>
                <a:blip r:embed="rId3"/>
                <a:stretch>
                  <a:fillRect l="-403" t="-441" r="-1141" b="-1322"/>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7" name="ZoneTexte 6">
                <a:extLst>
                  <a:ext uri="{FF2B5EF4-FFF2-40B4-BE49-F238E27FC236}">
                    <a16:creationId xmlns:a16="http://schemas.microsoft.com/office/drawing/2014/main" id="{54717BCF-4E27-4582-A73B-C7B91A74230A}"/>
                  </a:ext>
                </a:extLst>
              </p:cNvPr>
              <p:cNvSpPr txBox="1"/>
              <p:nvPr/>
            </p:nvSpPr>
            <p:spPr>
              <a:xfrm>
                <a:off x="375348" y="3684995"/>
                <a:ext cx="11299054" cy="1389548"/>
              </a:xfrm>
              <a:prstGeom prst="rect">
                <a:avLst/>
              </a:prstGeom>
              <a:solidFill>
                <a:srgbClr val="B4C7E7"/>
              </a:solidFill>
            </p:spPr>
            <p:txBody>
              <a:bodyPr wrap="square">
                <a:spAutoFit/>
              </a:bodyPr>
              <a:lstStyle/>
              <a:p>
                <a:pPr marL="285750" indent="-285750">
                  <a:lnSpc>
                    <a:spcPct val="115000"/>
                  </a:lnSpc>
                  <a:spcAft>
                    <a:spcPts val="1000"/>
                  </a:spcAft>
                  <a:buFont typeface="Arial" panose="020B0604020202020204" pitchFamily="34" charset="0"/>
                  <a:buChar char="•"/>
                </a:pP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On fait la somme des volumes de tous ces carrés (âmes sensibles, s’abstenir)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14:m>
                  <m:oMathPara xmlns:m="http://schemas.openxmlformats.org/officeDocument/2006/math">
                    <m:oMathParaPr>
                      <m:jc m:val="centerGroup"/>
                    </m:oMathParaPr>
                    <m:oMath xmlns:m="http://schemas.openxmlformats.org/officeDocument/2006/math">
                      <m:d>
                        <m:dPr>
                          <m:ctrlPr>
                            <a:rPr lang="fr-FR" sz="1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fr-FR"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fr-FR"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𝑛</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sup>
                              </m:sSup>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fr-FR"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fr-FR"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fr-FR"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𝑛</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sup>
                              </m:sSup>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fr-FR"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fr-FR"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𝑛</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fr-FR"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𝑛</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sup>
                              </m:sSup>
                            </m:den>
                          </m:f>
                        </m:e>
                      </m:d>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𝑎</m:t>
                      </m:r>
                      <m:r>
                        <a:rPr lang="fr-FR" sz="1800" i="1">
                          <a:effectLst/>
                          <a:latin typeface="Cambria Math" panose="02040503050406030204" pitchFamily="18" charset="0"/>
                          <a:ea typeface="Calibri" panose="020F0502020204030204" pitchFamily="34" charset="0"/>
                          <a:cs typeface="Times New Roman" panose="02020603050405020304" pitchFamily="18" charset="0"/>
                        </a:rPr>
                        <m:t>²</m:t>
                      </m:r>
                      <m:r>
                        <a:rPr lang="fr-FR" sz="1800" i="1">
                          <a:effectLst/>
                          <a:latin typeface="Cambria Math" panose="02040503050406030204" pitchFamily="18" charset="0"/>
                          <a:ea typeface="Calibri" panose="020F0502020204030204" pitchFamily="34" charset="0"/>
                          <a:cs typeface="Times New Roman" panose="02020603050405020304" pitchFamily="18" charset="0"/>
                        </a:rPr>
                        <m:t>h</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fr-FR"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𝑛</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𝑛</m:t>
                          </m:r>
                          <m:r>
                            <a:rPr lang="fr-FR" sz="1800" i="1">
                              <a:effectLst/>
                              <a:latin typeface="Cambria Math" panose="02040503050406030204" pitchFamily="18" charset="0"/>
                              <a:ea typeface="Calibri" panose="020F0502020204030204" pitchFamily="34" charset="0"/>
                              <a:cs typeface="Times New Roman" panose="02020603050405020304" pitchFamily="18" charset="0"/>
                            </a:rPr>
                            <m:t>+1)(2</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𝑛</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6</m:t>
                          </m:r>
                          <m:sSup>
                            <m:sSupPr>
                              <m:ctrlPr>
                                <a:rPr lang="fr-FR"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𝑛</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sup>
                          </m:sSup>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𝑎</m:t>
                      </m:r>
                      <m:r>
                        <a:rPr lang="fr-FR" sz="1800" i="1">
                          <a:effectLst/>
                          <a:latin typeface="Cambria Math" panose="02040503050406030204" pitchFamily="18" charset="0"/>
                          <a:ea typeface="Calibri" panose="020F0502020204030204" pitchFamily="34" charset="0"/>
                          <a:cs typeface="Times New Roman" panose="02020603050405020304" pitchFamily="18" charset="0"/>
                        </a:rPr>
                        <m:t>²</m:t>
                      </m:r>
                      <m:r>
                        <a:rPr lang="fr-FR" sz="1800" i="1">
                          <a:effectLst/>
                          <a:latin typeface="Cambria Math" panose="02040503050406030204" pitchFamily="18" charset="0"/>
                          <a:ea typeface="Calibri" panose="020F0502020204030204" pitchFamily="34" charset="0"/>
                          <a:cs typeface="Times New Roman" panose="02020603050405020304" pitchFamily="18" charset="0"/>
                        </a:rPr>
                        <m:t>h</m:t>
                      </m:r>
                    </m:oMath>
                  </m:oMathPara>
                </a14:m>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7" name="ZoneTexte 6">
                <a:extLst>
                  <a:ext uri="{FF2B5EF4-FFF2-40B4-BE49-F238E27FC236}">
                    <a16:creationId xmlns:a16="http://schemas.microsoft.com/office/drawing/2014/main" id="{54717BCF-4E27-4582-A73B-C7B91A74230A}"/>
                  </a:ext>
                </a:extLst>
              </p:cNvPr>
              <p:cNvSpPr txBox="1">
                <a:spLocks noRot="1" noChangeAspect="1" noMove="1" noResize="1" noEditPoints="1" noAdjustHandles="1" noChangeArrowheads="1" noChangeShapeType="1" noTextEdit="1"/>
              </p:cNvSpPr>
              <p:nvPr/>
            </p:nvSpPr>
            <p:spPr>
              <a:xfrm>
                <a:off x="375348" y="3684995"/>
                <a:ext cx="11299054" cy="1389548"/>
              </a:xfrm>
              <a:prstGeom prst="rect">
                <a:avLst/>
              </a:prstGeom>
              <a:blipFill>
                <a:blip r:embed="rId4"/>
                <a:stretch>
                  <a:fillRect l="-378" t="-439"/>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8" name="ZoneTexte 7">
                <a:extLst>
                  <a:ext uri="{FF2B5EF4-FFF2-40B4-BE49-F238E27FC236}">
                    <a16:creationId xmlns:a16="http://schemas.microsoft.com/office/drawing/2014/main" id="{FB9DC9ED-0C55-42D2-847E-E4D83A74AF9F}"/>
                  </a:ext>
                </a:extLst>
              </p:cNvPr>
              <p:cNvSpPr txBox="1"/>
              <p:nvPr/>
            </p:nvSpPr>
            <p:spPr>
              <a:xfrm>
                <a:off x="379750" y="5363022"/>
                <a:ext cx="10522029" cy="77021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marL="285750" indent="-285750">
                  <a:lnSpc>
                    <a:spcPct val="115000"/>
                  </a:lnSpc>
                  <a:spcAft>
                    <a:spcPts val="1000"/>
                  </a:spcAft>
                  <a:buFont typeface="Arial" panose="020B0604020202020204" pitchFamily="34" charset="0"/>
                  <a:buChar char="•"/>
                </a:pPr>
                <a:r>
                  <a:rPr lang="fr-FR" sz="1600" dirty="0">
                    <a:effectLst/>
                    <a:latin typeface="Calibri" panose="020F0502020204030204" pitchFamily="34" charset="0"/>
                    <a:ea typeface="Times New Roman" panose="02020603050405020304" pitchFamily="18" charset="0"/>
                    <a:cs typeface="Times New Roman" panose="02020603050405020304" pitchFamily="18" charset="0"/>
                  </a:rPr>
                  <a:t>Et en prenant </a:t>
                </a:r>
                <a14:m>
                  <m:oMath xmlns:m="http://schemas.openxmlformats.org/officeDocument/2006/math">
                    <m:r>
                      <a:rPr lang="fr-FR" sz="1600" i="1">
                        <a:effectLst/>
                        <a:latin typeface="Cambria Math" panose="02040503050406030204" pitchFamily="18" charset="0"/>
                        <a:ea typeface="Times New Roman" panose="02020603050405020304" pitchFamily="18" charset="0"/>
                        <a:cs typeface="Times New Roman" panose="02020603050405020304" pitchFamily="18" charset="0"/>
                      </a:rPr>
                      <m:t>𝑛</m:t>
                    </m:r>
                  </m:oMath>
                </a14:m>
                <a:r>
                  <a:rPr lang="fr-FR" sz="1600" dirty="0">
                    <a:effectLst/>
                    <a:latin typeface="Calibri" panose="020F0502020204030204" pitchFamily="34" charset="0"/>
                    <a:ea typeface="Times New Roman" panose="02020603050405020304" pitchFamily="18" charset="0"/>
                    <a:cs typeface="Times New Roman" panose="02020603050405020304" pitchFamily="18" charset="0"/>
                  </a:rPr>
                  <a:t> très grand, on arrive à la formule </a:t>
                </a:r>
                <a14:m>
                  <m:oMath xmlns:m="http://schemas.openxmlformats.org/officeDocument/2006/math">
                    <m:r>
                      <a:rPr lang="fr-FR" sz="16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1600" i="1">
                        <a:effectLst/>
                        <a:latin typeface="Cambria Math" panose="02040503050406030204" pitchFamily="18" charset="0"/>
                        <a:ea typeface="Times New Roman" panose="02020603050405020304" pitchFamily="18" charset="0"/>
                        <a:cs typeface="Times New Roman" panose="02020603050405020304" pitchFamily="18" charset="0"/>
                      </a:rPr>
                      <m:t>²</m:t>
                    </m:r>
                    <m:r>
                      <a:rPr lang="fr-FR" sz="1600" i="1">
                        <a:effectLst/>
                        <a:latin typeface="Cambria Math" panose="02040503050406030204" pitchFamily="18" charset="0"/>
                        <a:ea typeface="Times New Roman" panose="02020603050405020304" pitchFamily="18" charset="0"/>
                        <a:cs typeface="Times New Roman" panose="02020603050405020304" pitchFamily="18" charset="0"/>
                      </a:rPr>
                      <m:t>h</m:t>
                    </m:r>
                    <m:r>
                      <a:rPr lang="fr-FR" sz="1600" i="1">
                        <a:effectLst/>
                        <a:latin typeface="Cambria Math" panose="02040503050406030204" pitchFamily="18" charset="0"/>
                        <a:ea typeface="Times New Roman" panose="02020603050405020304" pitchFamily="18" charset="0"/>
                        <a:cs typeface="Times New Roman" panose="02020603050405020304" pitchFamily="18" charset="0"/>
                      </a:rPr>
                      <m:t>/3</m:t>
                    </m:r>
                  </m:oMath>
                </a14:m>
                <a:r>
                  <a:rPr lang="fr-FR" sz="1600" dirty="0">
                    <a:effectLst/>
                    <a:latin typeface="Calibri" panose="020F0502020204030204" pitchFamily="34" charset="0"/>
                    <a:ea typeface="Times New Roman" panose="02020603050405020304" pitchFamily="18" charset="0"/>
                    <a:cs typeface="Times New Roman" panose="02020603050405020304" pitchFamily="18" charset="0"/>
                  </a:rPr>
                  <a:t> ce qui se dit en français :</a:t>
                </a:r>
              </a:p>
              <a:p>
                <a:pPr marL="285750" indent="-285750">
                  <a:lnSpc>
                    <a:spcPct val="115000"/>
                  </a:lnSpc>
                  <a:spcAft>
                    <a:spcPts val="1000"/>
                  </a:spcAft>
                  <a:buFont typeface="Arial" panose="020B0604020202020204" pitchFamily="34" charset="0"/>
                  <a:buChar char="•"/>
                </a:pPr>
                <a:r>
                  <a:rPr lang="fr-FR" sz="1600" b="1" dirty="0">
                    <a:latin typeface="Calibri" panose="020F0502020204030204" pitchFamily="34" charset="0"/>
                    <a:ea typeface="Times New Roman" panose="02020603050405020304" pitchFamily="18" charset="0"/>
                    <a:cs typeface="Times New Roman" panose="02020603050405020304" pitchFamily="18" charset="0"/>
                  </a:rPr>
                  <a:t>Le volume d’une pyramide est égal au tiers de l’aire de la base multiplié par la hauteur.</a:t>
                </a:r>
                <a:endParaRPr lang="fr-FR" sz="14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8" name="ZoneTexte 7">
                <a:extLst>
                  <a:ext uri="{FF2B5EF4-FFF2-40B4-BE49-F238E27FC236}">
                    <a16:creationId xmlns:a16="http://schemas.microsoft.com/office/drawing/2014/main" id="{FB9DC9ED-0C55-42D2-847E-E4D83A74AF9F}"/>
                  </a:ext>
                </a:extLst>
              </p:cNvPr>
              <p:cNvSpPr txBox="1">
                <a:spLocks noRot="1" noChangeAspect="1" noMove="1" noResize="1" noEditPoints="1" noAdjustHandles="1" noChangeArrowheads="1" noChangeShapeType="1" noTextEdit="1"/>
              </p:cNvSpPr>
              <p:nvPr/>
            </p:nvSpPr>
            <p:spPr>
              <a:xfrm>
                <a:off x="379750" y="5363022"/>
                <a:ext cx="10522029" cy="770211"/>
              </a:xfrm>
              <a:prstGeom prst="rect">
                <a:avLst/>
              </a:prstGeom>
              <a:blipFill>
                <a:blip r:embed="rId5"/>
                <a:stretch>
                  <a:fillRect l="-232" b="-9524"/>
                </a:stretch>
              </a:blipFill>
            </p:spPr>
            <p:txBody>
              <a:bodyPr/>
              <a:lstStyle/>
              <a:p>
                <a:r>
                  <a:rPr lang="fr-FR">
                    <a:noFill/>
                  </a:rPr>
                  <a:t> </a:t>
                </a:r>
              </a:p>
            </p:txBody>
          </p:sp>
        </mc:Fallback>
      </mc:AlternateContent>
    </p:spTree>
    <p:extLst>
      <p:ext uri="{BB962C8B-B14F-4D97-AF65-F5344CB8AC3E}">
        <p14:creationId xmlns:p14="http://schemas.microsoft.com/office/powerpoint/2010/main" val="379649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A9B217-8E5B-4F1F-89BF-9584E6D8D6B3}"/>
              </a:ext>
            </a:extLst>
          </p:cNvPr>
          <p:cNvSpPr>
            <a:spLocks noGrp="1"/>
          </p:cNvSpPr>
          <p:nvPr>
            <p:ph type="title"/>
          </p:nvPr>
        </p:nvSpPr>
        <p:spPr/>
        <p:txBody>
          <a:bodyPr>
            <a:normAutofit/>
          </a:bodyPr>
          <a:lstStyle/>
          <a:p>
            <a:r>
              <a:rPr lang="fr-FR" sz="3600" dirty="0"/>
              <a:t>Intervention du calcul intégral</a:t>
            </a:r>
          </a:p>
        </p:txBody>
      </p:sp>
      <p:sp>
        <p:nvSpPr>
          <p:cNvPr id="3" name="Espace réservé du contenu 2">
            <a:extLst>
              <a:ext uri="{FF2B5EF4-FFF2-40B4-BE49-F238E27FC236}">
                <a16:creationId xmlns:a16="http://schemas.microsoft.com/office/drawing/2014/main" id="{17CB402F-5A8D-45A9-A48F-4F67140771D2}"/>
              </a:ext>
            </a:extLst>
          </p:cNvPr>
          <p:cNvSpPr>
            <a:spLocks noGrp="1"/>
          </p:cNvSpPr>
          <p:nvPr>
            <p:ph idx="1"/>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lstStyle/>
          <a:p>
            <a:r>
              <a:rPr lang="fr-FR" sz="1800" dirty="0">
                <a:effectLst/>
                <a:latin typeface="Calibri" panose="020F0502020204030204" pitchFamily="34" charset="0"/>
                <a:ea typeface="Calibri" panose="020F0502020204030204" pitchFamily="34" charset="0"/>
                <a:cs typeface="Times New Roman" panose="02020603050405020304" pitchFamily="18" charset="0"/>
              </a:rPr>
              <a:t>Il a fallu attendre le 17ième siècle avec Fermat et sa méthode des tangentes, violemment critiquée à tort par Descartes, pour voir réapparaître ce fameux calcul…</a:t>
            </a:r>
          </a:p>
          <a:p>
            <a:endParaRPr lang="fr-FR" dirty="0"/>
          </a:p>
        </p:txBody>
      </p:sp>
      <p:pic>
        <p:nvPicPr>
          <p:cNvPr id="5" name="Image 4">
            <a:extLst>
              <a:ext uri="{FF2B5EF4-FFF2-40B4-BE49-F238E27FC236}">
                <a16:creationId xmlns:a16="http://schemas.microsoft.com/office/drawing/2014/main" id="{B200B83C-B092-4118-97BC-9BDC3AFC832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04791" y="2502504"/>
            <a:ext cx="2248524" cy="2997580"/>
          </a:xfrm>
          <a:prstGeom prst="rect">
            <a:avLst/>
          </a:prstGeom>
          <a:noFill/>
          <a:ln>
            <a:noFill/>
          </a:ln>
        </p:spPr>
      </p:pic>
      <p:sp>
        <p:nvSpPr>
          <p:cNvPr id="7" name="ZoneTexte 6">
            <a:extLst>
              <a:ext uri="{FF2B5EF4-FFF2-40B4-BE49-F238E27FC236}">
                <a16:creationId xmlns:a16="http://schemas.microsoft.com/office/drawing/2014/main" id="{34C8DEEC-0DBE-45B8-B32A-187865CE0B85}"/>
              </a:ext>
            </a:extLst>
          </p:cNvPr>
          <p:cNvSpPr txBox="1"/>
          <p:nvPr/>
        </p:nvSpPr>
        <p:spPr>
          <a:xfrm>
            <a:off x="3436495" y="5669923"/>
            <a:ext cx="6093500" cy="392159"/>
          </a:xfrm>
          <a:prstGeom prst="rect">
            <a:avLst/>
          </a:prstGeom>
          <a:noFill/>
        </p:spPr>
        <p:txBody>
          <a:bodyPr wrap="square">
            <a:spAutoFit/>
          </a:bodyPr>
          <a:lstStyle/>
          <a:p>
            <a:pPr>
              <a:lnSpc>
                <a:spcPct val="115000"/>
              </a:lnSpc>
              <a:spcAft>
                <a:spcPts val="1000"/>
              </a:spcAft>
            </a:pPr>
            <a:r>
              <a:rPr lang="fr-FR"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https://fr.wikipedia.org/wiki/Pierre_de_Fermat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ZoneTexte 3">
            <a:extLst>
              <a:ext uri="{FF2B5EF4-FFF2-40B4-BE49-F238E27FC236}">
                <a16:creationId xmlns:a16="http://schemas.microsoft.com/office/drawing/2014/main" id="{B4AEB5BA-BAB9-49E1-97D7-F81FE2C0C740}"/>
              </a:ext>
            </a:extLst>
          </p:cNvPr>
          <p:cNvSpPr txBox="1"/>
          <p:nvPr/>
        </p:nvSpPr>
        <p:spPr>
          <a:xfrm>
            <a:off x="3730752" y="3291840"/>
            <a:ext cx="7623048" cy="646331"/>
          </a:xfrm>
          <a:prstGeom prst="rect">
            <a:avLst/>
          </a:prstGeom>
          <a:noFill/>
        </p:spPr>
        <p:txBody>
          <a:bodyPr wrap="square" rtlCol="0">
            <a:spAutoFit/>
          </a:bodyPr>
          <a:lstStyle/>
          <a:p>
            <a:r>
              <a:rPr lang="fr-FR" dirty="0"/>
              <a:t>C’est vrai qu’il n’est pas très sexy dans sa tenue de magistrat mais c’était un esprit brillant moins connu que Descartes.</a:t>
            </a:r>
          </a:p>
        </p:txBody>
      </p:sp>
    </p:spTree>
    <p:extLst>
      <p:ext uri="{BB962C8B-B14F-4D97-AF65-F5344CB8AC3E}">
        <p14:creationId xmlns:p14="http://schemas.microsoft.com/office/powerpoint/2010/main" val="125344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7"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A064926E-5100-4822-913C-7F86F9F3FB14}"/>
              </a:ext>
            </a:extLst>
          </p:cNvPr>
          <p:cNvSpPr txBox="1"/>
          <p:nvPr/>
        </p:nvSpPr>
        <p:spPr>
          <a:xfrm>
            <a:off x="438462" y="261120"/>
            <a:ext cx="5136715" cy="392159"/>
          </a:xfrm>
          <a:prstGeom prst="rect">
            <a:avLst/>
          </a:prstGeom>
          <a:solidFill>
            <a:srgbClr val="B4C7E7"/>
          </a:solidFill>
        </p:spPr>
        <p:txBody>
          <a:bodyPr wrap="square">
            <a:spAutoFit/>
          </a:bodyPr>
          <a:lstStyle/>
          <a:p>
            <a:pPr>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Newton (en 1669) développe la théorie des fluxions.</a:t>
            </a:r>
          </a:p>
        </p:txBody>
      </p:sp>
      <p:pic>
        <p:nvPicPr>
          <p:cNvPr id="6" name="Image 5">
            <a:extLst>
              <a:ext uri="{FF2B5EF4-FFF2-40B4-BE49-F238E27FC236}">
                <a16:creationId xmlns:a16="http://schemas.microsoft.com/office/drawing/2014/main" id="{B909A9AF-816C-4B4D-9F83-662272FEE33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363048" y="267630"/>
            <a:ext cx="2490880" cy="2987634"/>
          </a:xfrm>
          <a:prstGeom prst="rect">
            <a:avLst/>
          </a:prstGeom>
          <a:noFill/>
          <a:ln>
            <a:noFill/>
          </a:ln>
        </p:spPr>
      </p:pic>
      <p:sp>
        <p:nvSpPr>
          <p:cNvPr id="8" name="ZoneTexte 7">
            <a:extLst>
              <a:ext uri="{FF2B5EF4-FFF2-40B4-BE49-F238E27FC236}">
                <a16:creationId xmlns:a16="http://schemas.microsoft.com/office/drawing/2014/main" id="{77B8816F-0F08-429E-BF6F-E0AB1566EFB1}"/>
              </a:ext>
            </a:extLst>
          </p:cNvPr>
          <p:cNvSpPr txBox="1"/>
          <p:nvPr/>
        </p:nvSpPr>
        <p:spPr>
          <a:xfrm>
            <a:off x="438462" y="1999902"/>
            <a:ext cx="5136715" cy="39215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a:lnSpc>
                <a:spcPct val="115000"/>
              </a:lnSpc>
              <a:spcAft>
                <a:spcPts val="1000"/>
              </a:spcAft>
            </a:pPr>
            <a:r>
              <a:rPr lang="fr-FR"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https://fr.wikipedia.org/wiki/Isaac_Newton</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0" name="ZoneTexte 9">
                <a:extLst>
                  <a:ext uri="{FF2B5EF4-FFF2-40B4-BE49-F238E27FC236}">
                    <a16:creationId xmlns:a16="http://schemas.microsoft.com/office/drawing/2014/main" id="{796F5EBB-0D37-49EE-B99B-D7066994E338}"/>
                  </a:ext>
                </a:extLst>
              </p:cNvPr>
              <p:cNvSpPr txBox="1"/>
              <p:nvPr/>
            </p:nvSpPr>
            <p:spPr>
              <a:xfrm>
                <a:off x="438462" y="3890768"/>
                <a:ext cx="6885882" cy="182530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Leibniz, philosophe, parle sans complexe de quantités infinitésimales et utilise pour ceci la notation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𝑑𝑥</m:t>
                    </m:r>
                  </m:oMath>
                </a14:m>
                <a:r>
                  <a:rPr lang="fr-FR" sz="1800" i="1"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a:effectLst/>
                    <a:latin typeface="Calibri" panose="020F0502020204030204" pitchFamily="34" charset="0"/>
                    <a:ea typeface="Calibri" panose="020F0502020204030204" pitchFamily="34" charset="0"/>
                    <a:cs typeface="Times New Roman" panose="02020603050405020304" pitchFamily="18" charset="0"/>
                  </a:rPr>
                  <a:t>pour désigner un accroissement infiniment petit de la variable </a:t>
                </a:r>
                <a:r>
                  <a:rPr lang="fr-FR" sz="1800" i="1" dirty="0">
                    <a:effectLst/>
                    <a:latin typeface="Calibri" panose="020F0502020204030204" pitchFamily="34" charset="0"/>
                    <a:ea typeface="Calibri" panose="020F0502020204030204" pitchFamily="34" charset="0"/>
                    <a:cs typeface="Times New Roman" panose="02020603050405020304" pitchFamily="18" charset="0"/>
                  </a:rPr>
                  <a:t>x. </a:t>
                </a:r>
                <a:r>
                  <a:rPr lang="fr-FR" sz="1800" dirty="0">
                    <a:effectLst/>
                    <a:latin typeface="Calibri" panose="020F0502020204030204" pitchFamily="34" charset="0"/>
                    <a:ea typeface="Calibri" panose="020F0502020204030204" pitchFamily="34" charset="0"/>
                    <a:cs typeface="Times New Roman" panose="02020603050405020304" pitchFamily="18" charset="0"/>
                  </a:rPr>
                  <a:t>Il note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𝑑𝑦</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𝑑𝑥</m:t>
                    </m:r>
                  </m:oMath>
                </a14:m>
                <a:r>
                  <a:rPr lang="fr-FR" sz="1800" i="1"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a:effectLst/>
                    <a:latin typeface="Calibri" panose="020F0502020204030204" pitchFamily="34" charset="0"/>
                    <a:ea typeface="Calibri" panose="020F0502020204030204" pitchFamily="34" charset="0"/>
                    <a:cs typeface="Times New Roman" panose="02020603050405020304" pitchFamily="18" charset="0"/>
                  </a:rPr>
                  <a:t>le rapport des accroissements infinitésimaux de </a:t>
                </a:r>
                <a:r>
                  <a:rPr lang="fr-FR" sz="1800" i="1" dirty="0">
                    <a:effectLst/>
                    <a:latin typeface="Calibri" panose="020F0502020204030204" pitchFamily="34" charset="0"/>
                    <a:ea typeface="Calibri" panose="020F0502020204030204" pitchFamily="34" charset="0"/>
                    <a:cs typeface="Times New Roman" panose="02020603050405020304" pitchFamily="18" charset="0"/>
                  </a:rPr>
                  <a:t>y </a:t>
                </a:r>
                <a:r>
                  <a:rPr lang="fr-FR" sz="1800" dirty="0">
                    <a:effectLst/>
                    <a:latin typeface="Calibri" panose="020F0502020204030204" pitchFamily="34" charset="0"/>
                    <a:ea typeface="Calibri" panose="020F0502020204030204" pitchFamily="34" charset="0"/>
                    <a:cs typeface="Times New Roman" panose="02020603050405020304" pitchFamily="18" charset="0"/>
                  </a:rPr>
                  <a:t>et de</a:t>
                </a:r>
                <a:r>
                  <a:rPr lang="fr-FR" sz="1800" i="1" dirty="0">
                    <a:effectLst/>
                    <a:latin typeface="Calibri" panose="020F0502020204030204" pitchFamily="34" charset="0"/>
                    <a:ea typeface="Calibri" panose="020F0502020204030204" pitchFamily="34" charset="0"/>
                    <a:cs typeface="Times New Roman" panose="02020603050405020304" pitchFamily="18" charset="0"/>
                  </a:rPr>
                  <a:t> x. </a:t>
                </a:r>
                <a:r>
                  <a:rPr lang="fr-FR" sz="1800" dirty="0">
                    <a:effectLst/>
                    <a:latin typeface="Calibri" panose="020F0502020204030204" pitchFamily="34" charset="0"/>
                    <a:ea typeface="Calibri" panose="020F0502020204030204" pitchFamily="34" charset="0"/>
                    <a:cs typeface="Times New Roman" panose="02020603050405020304" pitchFamily="18" charset="0"/>
                  </a:rPr>
                  <a:t>Si </a:t>
                </a:r>
                <a:r>
                  <a:rPr lang="fr-FR" sz="1800" i="1" dirty="0">
                    <a:effectLst/>
                    <a:latin typeface="Calibri" panose="020F0502020204030204" pitchFamily="34" charset="0"/>
                    <a:ea typeface="Calibri" panose="020F0502020204030204" pitchFamily="34" charset="0"/>
                    <a:cs typeface="Times New Roman" panose="02020603050405020304" pitchFamily="18" charset="0"/>
                  </a:rPr>
                  <a:t>y</a:t>
                </a:r>
                <a:r>
                  <a:rPr lang="fr-FR" sz="1800" dirty="0">
                    <a:effectLst/>
                    <a:latin typeface="Calibri" panose="020F0502020204030204" pitchFamily="34" charset="0"/>
                    <a:ea typeface="Calibri" panose="020F0502020204030204" pitchFamily="34" charset="0"/>
                    <a:cs typeface="Times New Roman" panose="02020603050405020304" pitchFamily="18" charset="0"/>
                  </a:rPr>
                  <a:t> est fonction d’</a:t>
                </a:r>
                <a:r>
                  <a:rPr lang="fr-FR" sz="1800" i="1" dirty="0">
                    <a:effectLst/>
                    <a:latin typeface="Calibri" panose="020F0502020204030204" pitchFamily="34" charset="0"/>
                    <a:ea typeface="Calibri" panose="020F0502020204030204" pitchFamily="34" charset="0"/>
                    <a:cs typeface="Times New Roman" panose="02020603050405020304" pitchFamily="18" charset="0"/>
                  </a:rPr>
                  <a:t>x</a:t>
                </a:r>
                <a:r>
                  <a:rPr lang="fr-FR" sz="1800" dirty="0">
                    <a:effectLst/>
                    <a:latin typeface="Calibri" panose="020F0502020204030204" pitchFamily="34" charset="0"/>
                    <a:ea typeface="Calibri" panose="020F0502020204030204" pitchFamily="34" charset="0"/>
                    <a:cs typeface="Times New Roman" panose="02020603050405020304" pitchFamily="18" charset="0"/>
                  </a:rPr>
                  <a:t> : on écrit</a:t>
                </a:r>
                <a14:m>
                  <m:oMath xmlns:m="http://schemas.openxmlformats.org/officeDocument/2006/math">
                    <m:r>
                      <a:rPr lang="fr-FR" sz="1800" b="0" i="0" smtClean="0">
                        <a:effectLst/>
                        <a:latin typeface="Cambria Math" panose="02040503050406030204" pitchFamily="18" charset="0"/>
                        <a:ea typeface="Calibri" panose="020F0502020204030204" pitchFamily="34" charset="0"/>
                        <a:cs typeface="Times New Roman" panose="02020603050405020304" pitchFamily="18" charset="0"/>
                      </a:rPr>
                      <m:t> </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𝑓</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et il introduit la notation </a:t>
                </a:r>
                <a14:m>
                  <m:oMath xmlns:m="http://schemas.openxmlformats.org/officeDocument/2006/math">
                    <m:f>
                      <m:f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𝑑𝑦</m:t>
                        </m:r>
                      </m:num>
                      <m:den>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𝑑𝑥</m:t>
                        </m:r>
                      </m:den>
                    </m:f>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𝑓</m:t>
                        </m:r>
                      </m:e>
                      <m:sup>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sup>
                    </m:sSup>
                    <m:d>
                      <m:dPr>
                        <m:ctrlPr>
                          <a:rPr lang="fr-FR"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0" name="ZoneTexte 9">
                <a:extLst>
                  <a:ext uri="{FF2B5EF4-FFF2-40B4-BE49-F238E27FC236}">
                    <a16:creationId xmlns:a16="http://schemas.microsoft.com/office/drawing/2014/main" id="{796F5EBB-0D37-49EE-B99B-D7066994E338}"/>
                  </a:ext>
                </a:extLst>
              </p:cNvPr>
              <p:cNvSpPr txBox="1">
                <a:spLocks noRot="1" noChangeAspect="1" noMove="1" noResize="1" noEditPoints="1" noAdjustHandles="1" noChangeArrowheads="1" noChangeShapeType="1" noTextEdit="1"/>
              </p:cNvSpPr>
              <p:nvPr/>
            </p:nvSpPr>
            <p:spPr>
              <a:xfrm>
                <a:off x="438462" y="3890768"/>
                <a:ext cx="6885882" cy="1825308"/>
              </a:xfrm>
              <a:prstGeom prst="rect">
                <a:avLst/>
              </a:prstGeom>
              <a:blipFill>
                <a:blip r:embed="rId4"/>
                <a:stretch>
                  <a:fillRect l="-796" t="-333" r="-354" b="-1000"/>
                </a:stretch>
              </a:blipFill>
            </p:spPr>
            <p:txBody>
              <a:bodyPr/>
              <a:lstStyle/>
              <a:p>
                <a:r>
                  <a:rPr lang="fr-FR">
                    <a:noFill/>
                  </a:rPr>
                  <a:t> </a:t>
                </a:r>
              </a:p>
            </p:txBody>
          </p:sp>
        </mc:Fallback>
      </mc:AlternateContent>
      <p:pic>
        <p:nvPicPr>
          <p:cNvPr id="11" name="Image 10">
            <a:extLst>
              <a:ext uri="{FF2B5EF4-FFF2-40B4-BE49-F238E27FC236}">
                <a16:creationId xmlns:a16="http://schemas.microsoft.com/office/drawing/2014/main" id="{0E0F5BB6-6887-45FD-9C20-83D52056311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381332" y="3602737"/>
            <a:ext cx="2472596" cy="2987633"/>
          </a:xfrm>
          <a:prstGeom prst="rect">
            <a:avLst/>
          </a:prstGeom>
          <a:noFill/>
          <a:ln>
            <a:noFill/>
          </a:ln>
        </p:spPr>
      </p:pic>
      <p:sp>
        <p:nvSpPr>
          <p:cNvPr id="13" name="ZoneTexte 12">
            <a:extLst>
              <a:ext uri="{FF2B5EF4-FFF2-40B4-BE49-F238E27FC236}">
                <a16:creationId xmlns:a16="http://schemas.microsoft.com/office/drawing/2014/main" id="{FEE3844C-7B71-424D-A853-571AAC4D9634}"/>
              </a:ext>
            </a:extLst>
          </p:cNvPr>
          <p:cNvSpPr txBox="1"/>
          <p:nvPr/>
        </p:nvSpPr>
        <p:spPr>
          <a:xfrm>
            <a:off x="438462" y="6072529"/>
            <a:ext cx="6093500" cy="39215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a:spAutoFit/>
          </a:bodyPr>
          <a:lstStyle/>
          <a:p>
            <a:pPr>
              <a:lnSpc>
                <a:spcPct val="115000"/>
              </a:lnSpc>
              <a:spcAft>
                <a:spcPts val="1000"/>
              </a:spcAft>
            </a:pPr>
            <a:r>
              <a:rPr lang="fr-FR"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rPr>
              <a:t>https://fr.wikipedia.org/wiki/Gottfried_Wilhelm_Leibniz</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ZoneTexte 1">
            <a:extLst>
              <a:ext uri="{FF2B5EF4-FFF2-40B4-BE49-F238E27FC236}">
                <a16:creationId xmlns:a16="http://schemas.microsoft.com/office/drawing/2014/main" id="{B56A5D4D-A541-4269-9F7D-F52E7B882B50}"/>
              </a:ext>
            </a:extLst>
          </p:cNvPr>
          <p:cNvSpPr txBox="1"/>
          <p:nvPr/>
        </p:nvSpPr>
        <p:spPr>
          <a:xfrm>
            <a:off x="438462" y="1141924"/>
            <a:ext cx="5136715" cy="36933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rtlCol="0">
            <a:spAutoFit/>
          </a:bodyPr>
          <a:lstStyle/>
          <a:p>
            <a:r>
              <a:rPr lang="fr-FR" dirty="0"/>
              <a:t>Personnage un peu triste mais oh combien brillant !</a:t>
            </a:r>
          </a:p>
        </p:txBody>
      </p:sp>
    </p:spTree>
    <p:extLst>
      <p:ext uri="{BB962C8B-B14F-4D97-AF65-F5344CB8AC3E}">
        <p14:creationId xmlns:p14="http://schemas.microsoft.com/office/powerpoint/2010/main" val="149999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animBg="1"/>
      <p:bldP spid="2"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3417</TotalTime>
  <Words>4669</Words>
  <Application>Microsoft Office PowerPoint</Application>
  <PresentationFormat>Grand écran</PresentationFormat>
  <Paragraphs>229</Paragraphs>
  <Slides>46</Slides>
  <Notes>0</Notes>
  <HiddenSlides>0</HiddenSlides>
  <MMClips>1</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46</vt:i4>
      </vt:variant>
    </vt:vector>
  </HeadingPairs>
  <TitlesOfParts>
    <vt:vector size="53" baseType="lpstr">
      <vt:lpstr>Arial</vt:lpstr>
      <vt:lpstr>Calibri</vt:lpstr>
      <vt:lpstr>Calibri Light</vt:lpstr>
      <vt:lpstr>Cambria</vt:lpstr>
      <vt:lpstr>Cambria Math</vt:lpstr>
      <vt:lpstr>Times New Roman</vt:lpstr>
      <vt:lpstr>Thème Office</vt:lpstr>
      <vt:lpstr>Calcul différentiel et intégral (pour les nuls…)</vt:lpstr>
      <vt:lpstr>I. Dérivée et intégrale : où les trouve-t-on ?</vt:lpstr>
      <vt:lpstr>Et le calcul intégral ?</vt:lpstr>
      <vt:lpstr>Principe de l’accéléromètre</vt:lpstr>
      <vt:lpstr>II. Qui sont les responsables ?</vt:lpstr>
      <vt:lpstr>Calcul du volume d’une pyramide</vt:lpstr>
      <vt:lpstr>Présentation PowerPoint</vt:lpstr>
      <vt:lpstr>Intervention du calcul intégral</vt:lpstr>
      <vt:lpstr>Présentation PowerPoint</vt:lpstr>
      <vt:lpstr>Présentation PowerPoint</vt:lpstr>
      <vt:lpstr>Présentation PowerPoint</vt:lpstr>
      <vt:lpstr>III. Le théorème fondamental</vt:lpstr>
      <vt:lpstr>IV. A quoi ça peut servir ?</vt:lpstr>
      <vt:lpstr>Présentation PowerPoint</vt:lpstr>
      <vt:lpstr>1 - Refroidissement d’une tasse de thé :</vt:lpstr>
      <vt:lpstr>Présentation PowerPoint</vt:lpstr>
      <vt:lpstr>2 - Concentration d’une intraveineuse en fonction du temps.</vt:lpstr>
      <vt:lpstr>Présentation PowerPoint</vt:lpstr>
      <vt:lpstr>Présentation PowerPoint</vt:lpstr>
      <vt:lpstr>Présentation PowerPoint</vt:lpstr>
      <vt:lpstr>Présentation PowerPoint</vt:lpstr>
      <vt:lpstr>Présentation PowerPoint</vt:lpstr>
      <vt:lpstr>3 - Le modèle de James Lovelock, l’hypothèse Gaia ou la planète des marguerites</vt:lpstr>
      <vt:lpstr>Quelques illustrations</vt:lpstr>
      <vt:lpstr>Présentation PowerPoint</vt:lpstr>
      <vt:lpstr>Présentation PowerPoint</vt:lpstr>
      <vt:lpstr>4 - Le modèle Proie-Prédateur.</vt:lpstr>
      <vt:lpstr>Présentation PowerPoint</vt:lpstr>
      <vt:lpstr>Présentation PowerPoint</vt:lpstr>
      <vt:lpstr>5 - Circuit RLC et réglage des fréquences radio et TV</vt:lpstr>
      <vt:lpstr>Présentation PowerPoint</vt:lpstr>
      <vt:lpstr>6 - Optimisation</vt:lpstr>
      <vt:lpstr>7 - Modélisation d’une pandémie</vt:lpstr>
      <vt:lpstr>Présentation PowerPoint</vt:lpstr>
      <vt:lpstr>Présentation PowerPoint</vt:lpstr>
      <vt:lpstr>Présentation PowerPoint</vt:lpstr>
      <vt:lpstr>Présentation PowerPoint</vt:lpstr>
      <vt:lpstr>Présentation PowerPoint</vt:lpstr>
      <vt:lpstr>Présentation PowerPoint</vt:lpstr>
      <vt:lpstr>V. Vers d’autres cieux.</vt:lpstr>
      <vt:lpstr>Présentation PowerPoint</vt:lpstr>
      <vt:lpstr>Présentation PowerPoint</vt:lpstr>
      <vt:lpstr>Présentation PowerPoint</vt:lpstr>
      <vt:lpstr>Présentation PowerPoint</vt:lpstr>
      <vt:lpstr>Présentation PowerPoint</vt:lpstr>
      <vt:lpstr>VI. 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Calcul différentiel et intégral pour les nuls</dc:title>
  <dc:creator>Michel Gonnord</dc:creator>
  <cp:lastModifiedBy>Michel Gonnord</cp:lastModifiedBy>
  <cp:revision>22</cp:revision>
  <dcterms:created xsi:type="dcterms:W3CDTF">2021-08-28T09:28:40Z</dcterms:created>
  <dcterms:modified xsi:type="dcterms:W3CDTF">2021-10-12T16:24:20Z</dcterms:modified>
</cp:coreProperties>
</file>